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Layouts/slideLayout30.xml" ContentType="application/vnd.openxmlformats-officedocument.presentationml.slideLayout+xml"/>
  <Override PartName="/ppt/notesSlides/notesSlide82.xml" ContentType="application/vnd.openxmlformats-officedocument.presentationml.notes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notesSlides/notesSlide15.xml" ContentType="application/vnd.openxmlformats-officedocument.presentationml.notesSlid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8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theme/theme2.xml" ContentType="application/vnd.openxmlformats-officedocument.theme+xml"/>
  <Override PartName="/ppt/notesMasters/notesMaster1.xml" ContentType="application/vnd.openxmlformats-officedocument.presentationml.notesMaster+xml"/>
  <Override PartName="/ppt/theme/theme1.xml" ContentType="application/vnd.openxmlformats-officedocument.theme+xml"/>
  <Override PartName="/ppt/theme/theme3.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2.xml" ContentType="application/vnd.openxmlformats-officedocument.customXmlProperties+xml"/>
  <Override PartName="/customXml/itemProps11.xml" ContentType="application/vnd.openxmlformats-officedocument.customXmlProperti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1.xml" ContentType="application/vnd.openxmlformats-officedocument.customXmlProperties+xml"/>
  <Override PartName="/customXml/itemProps17.xml" ContentType="application/vnd.openxmlformats-officedocument.customXmlProperties+xml"/>
  <Override PartName="/customXml/itemProps16.xml" ContentType="application/vnd.openxmlformats-officedocument.customXmlProperties+xml"/>
  <Override PartName="/customXml/itemProps18.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6"/>
    <p:sldMasterId id="2147483697" r:id="rId17"/>
  </p:sldMasterIdLst>
  <p:notesMasterIdLst>
    <p:notesMasterId r:id="rId141"/>
  </p:notesMasterIdLst>
  <p:sldIdLst>
    <p:sldId id="257" r:id="rId18"/>
    <p:sldId id="259" r:id="rId19"/>
    <p:sldId id="258" r:id="rId20"/>
    <p:sldId id="261" r:id="rId21"/>
    <p:sldId id="266" r:id="rId22"/>
    <p:sldId id="264" r:id="rId23"/>
    <p:sldId id="1625" r:id="rId24"/>
    <p:sldId id="1626" r:id="rId25"/>
    <p:sldId id="1627" r:id="rId26"/>
    <p:sldId id="1628" r:id="rId27"/>
    <p:sldId id="1629" r:id="rId28"/>
    <p:sldId id="1630" r:id="rId29"/>
    <p:sldId id="1631" r:id="rId30"/>
    <p:sldId id="267" r:id="rId31"/>
    <p:sldId id="1632" r:id="rId32"/>
    <p:sldId id="1633" r:id="rId33"/>
    <p:sldId id="1634" r:id="rId34"/>
    <p:sldId id="1635" r:id="rId35"/>
    <p:sldId id="1636" r:id="rId36"/>
    <p:sldId id="1637" r:id="rId37"/>
    <p:sldId id="1638" r:id="rId38"/>
    <p:sldId id="1639" r:id="rId39"/>
    <p:sldId id="1640" r:id="rId40"/>
    <p:sldId id="1641" r:id="rId41"/>
    <p:sldId id="1642" r:id="rId42"/>
    <p:sldId id="1643" r:id="rId43"/>
    <p:sldId id="1644" r:id="rId44"/>
    <p:sldId id="1645" r:id="rId45"/>
    <p:sldId id="1646" r:id="rId46"/>
    <p:sldId id="1647" r:id="rId47"/>
    <p:sldId id="1648" r:id="rId48"/>
    <p:sldId id="271" r:id="rId49"/>
    <p:sldId id="1649" r:id="rId50"/>
    <p:sldId id="288" r:id="rId51"/>
    <p:sldId id="1650" r:id="rId52"/>
    <p:sldId id="1651" r:id="rId53"/>
    <p:sldId id="1652" r:id="rId54"/>
    <p:sldId id="1653" r:id="rId55"/>
    <p:sldId id="1654" r:id="rId56"/>
    <p:sldId id="1655" r:id="rId57"/>
    <p:sldId id="1656" r:id="rId58"/>
    <p:sldId id="1657" r:id="rId59"/>
    <p:sldId id="1658" r:id="rId60"/>
    <p:sldId id="1659" r:id="rId61"/>
    <p:sldId id="1660" r:id="rId62"/>
    <p:sldId id="1661" r:id="rId63"/>
    <p:sldId id="1662" r:id="rId64"/>
    <p:sldId id="1663" r:id="rId65"/>
    <p:sldId id="1664" r:id="rId66"/>
    <p:sldId id="1665" r:id="rId67"/>
    <p:sldId id="1666" r:id="rId68"/>
    <p:sldId id="1667" r:id="rId69"/>
    <p:sldId id="1668" r:id="rId70"/>
    <p:sldId id="1669" r:id="rId71"/>
    <p:sldId id="1670" r:id="rId72"/>
    <p:sldId id="1671" r:id="rId73"/>
    <p:sldId id="1672" r:id="rId74"/>
    <p:sldId id="1673" r:id="rId75"/>
    <p:sldId id="1674" r:id="rId76"/>
    <p:sldId id="1675" r:id="rId77"/>
    <p:sldId id="1676" r:id="rId78"/>
    <p:sldId id="1677" r:id="rId79"/>
    <p:sldId id="1678" r:id="rId80"/>
    <p:sldId id="1679" r:id="rId81"/>
    <p:sldId id="1680" r:id="rId82"/>
    <p:sldId id="1681" r:id="rId83"/>
    <p:sldId id="1682" r:id="rId84"/>
    <p:sldId id="1710" r:id="rId85"/>
    <p:sldId id="1683" r:id="rId86"/>
    <p:sldId id="1684" r:id="rId87"/>
    <p:sldId id="1685" r:id="rId88"/>
    <p:sldId id="1686" r:id="rId89"/>
    <p:sldId id="1687" r:id="rId90"/>
    <p:sldId id="1688" r:id="rId91"/>
    <p:sldId id="1689" r:id="rId92"/>
    <p:sldId id="1690" r:id="rId93"/>
    <p:sldId id="1691" r:id="rId94"/>
    <p:sldId id="1692" r:id="rId95"/>
    <p:sldId id="1693" r:id="rId96"/>
    <p:sldId id="1694" r:id="rId97"/>
    <p:sldId id="1695" r:id="rId98"/>
    <p:sldId id="280" r:id="rId99"/>
    <p:sldId id="1696" r:id="rId100"/>
    <p:sldId id="1697" r:id="rId101"/>
    <p:sldId id="1698" r:id="rId102"/>
    <p:sldId id="1699" r:id="rId103"/>
    <p:sldId id="1700" r:id="rId104"/>
    <p:sldId id="1701" r:id="rId105"/>
    <p:sldId id="1702" r:id="rId106"/>
    <p:sldId id="1703" r:id="rId107"/>
    <p:sldId id="1704" r:id="rId108"/>
    <p:sldId id="1705" r:id="rId109"/>
    <p:sldId id="1706" r:id="rId110"/>
    <p:sldId id="1707" r:id="rId111"/>
    <p:sldId id="1708" r:id="rId112"/>
    <p:sldId id="1709" r:id="rId113"/>
    <p:sldId id="1711" r:id="rId114"/>
    <p:sldId id="1712" r:id="rId115"/>
    <p:sldId id="1713" r:id="rId116"/>
    <p:sldId id="1714" r:id="rId117"/>
    <p:sldId id="1715" r:id="rId118"/>
    <p:sldId id="1716" r:id="rId119"/>
    <p:sldId id="1717" r:id="rId120"/>
    <p:sldId id="1718" r:id="rId121"/>
    <p:sldId id="1719" r:id="rId122"/>
    <p:sldId id="1720" r:id="rId123"/>
    <p:sldId id="1721" r:id="rId124"/>
    <p:sldId id="1722" r:id="rId125"/>
    <p:sldId id="1723" r:id="rId126"/>
    <p:sldId id="1724" r:id="rId127"/>
    <p:sldId id="1725" r:id="rId128"/>
    <p:sldId id="1726" r:id="rId129"/>
    <p:sldId id="1727" r:id="rId130"/>
    <p:sldId id="1728" r:id="rId131"/>
    <p:sldId id="1729" r:id="rId132"/>
    <p:sldId id="1730" r:id="rId133"/>
    <p:sldId id="1731" r:id="rId134"/>
    <p:sldId id="1732" r:id="rId135"/>
    <p:sldId id="1733" r:id="rId136"/>
    <p:sldId id="1734" r:id="rId137"/>
    <p:sldId id="1735" r:id="rId138"/>
    <p:sldId id="1736" r:id="rId139"/>
    <p:sldId id="262" r:id="rId140"/>
  </p:sldIdLst>
  <p:sldSz cx="12192000" cy="6858000"/>
  <p:notesSz cx="6858000" cy="9144000"/>
  <p:custDataLst>
    <p:custData r:id="rId4"/>
    <p:custData r:id="rId14"/>
    <p:custData r:id="rId5"/>
    <p:custData r:id="rId7"/>
    <p:custData r:id="rId6"/>
    <p:custData r:id="rId2"/>
    <p:custData r:id="rId15"/>
    <p:custData r:id="rId3"/>
    <p:custData r:id="rId10"/>
    <p:custData r:id="rId11"/>
    <p:custData r:id="rId12"/>
    <p:custData r:id="rId1"/>
    <p:custData r:id="rId8"/>
    <p:custData r:id="rId9"/>
    <p:custData r:id="rId1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orkshopPLUS - Windows Server: Vital Signs Part 1" id="{15B7E062-9FE4-4943-947E-919C47B99A93}">
          <p14:sldIdLst>
            <p14:sldId id="257"/>
            <p14:sldId id="259"/>
          </p14:sldIdLst>
        </p14:section>
        <p14:section name="Introduction to Performance Monitor" id="{8CAA9D17-615B-4A5B-8029-B38C933A34B0}">
          <p14:sldIdLst>
            <p14:sldId id="258"/>
          </p14:sldIdLst>
        </p14:section>
        <p14:section name="Performance Monitor" id="{F1AC506F-034E-4B6F-A16C-5AF834224F64}">
          <p14:sldIdLst>
            <p14:sldId id="261"/>
            <p14:sldId id="266"/>
          </p14:sldIdLst>
        </p14:section>
        <p14:section name="Performance Monitor - Start and add-remove Counter" id="{3B2A6039-A105-4158-A4AC-AADC992D6FE5}">
          <p14:sldIdLst>
            <p14:sldId id="264"/>
            <p14:sldId id="1625"/>
            <p14:sldId id="1626"/>
            <p14:sldId id="1627"/>
            <p14:sldId id="1628"/>
            <p14:sldId id="1629"/>
            <p14:sldId id="1630"/>
            <p14:sldId id="1631"/>
            <p14:sldId id="267"/>
          </p14:sldIdLst>
        </p14:section>
        <p14:section name="Performance Monitor - Manipulations with counters" id="{AA1EE46D-74E8-4308-9097-8679266E8E6A}">
          <p14:sldIdLst>
            <p14:sldId id="1632"/>
            <p14:sldId id="1633"/>
            <p14:sldId id="1634"/>
            <p14:sldId id="1635"/>
            <p14:sldId id="1636"/>
            <p14:sldId id="1637"/>
            <p14:sldId id="1638"/>
            <p14:sldId id="1639"/>
            <p14:sldId id="1640"/>
            <p14:sldId id="1641"/>
            <p14:sldId id="1642"/>
          </p14:sldIdLst>
        </p14:section>
        <p14:section name="Performance Monitor - Counter views" id="{D73ED83F-459C-4429-9CA4-7FE98B889DF0}">
          <p14:sldIdLst>
            <p14:sldId id="1643"/>
            <p14:sldId id="1644"/>
            <p14:sldId id="1645"/>
            <p14:sldId id="1646"/>
            <p14:sldId id="1647"/>
            <p14:sldId id="1648"/>
            <p14:sldId id="271"/>
          </p14:sldIdLst>
        </p14:section>
        <p14:section name="Manage Perfmon Logs from the GUI" id="{80C8910E-7561-46D0-8BAF-8660FB1E28B3}">
          <p14:sldIdLst>
            <p14:sldId id="1649"/>
            <p14:sldId id="288"/>
          </p14:sldIdLst>
        </p14:section>
        <p14:section name="Manage Perfmon Logs from the GUI - Creating a  Counter  log" id="{4140EC64-93A7-4C66-91FC-1FE0DCFA1BC0}">
          <p14:sldIdLst>
            <p14:sldId id="1650"/>
            <p14:sldId id="1651"/>
            <p14:sldId id="1652"/>
            <p14:sldId id="1653"/>
            <p14:sldId id="1654"/>
            <p14:sldId id="1655"/>
          </p14:sldIdLst>
        </p14:section>
        <p14:section name="Manage Perfmon Logs from the GUI - Counter Log Templates" id="{36AD49DA-346E-4486-8C28-00F265F578EA}">
          <p14:sldIdLst>
            <p14:sldId id="1656"/>
            <p14:sldId id="1657"/>
            <p14:sldId id="1658"/>
          </p14:sldIdLst>
        </p14:section>
        <p14:section name="Manage Perfmon Logs from the GUI - Counter Tuning HDD Consumption and Impact of Data Capturing" id="{A33DFC1B-B3F7-4E37-A87A-F9EA0939816D}">
          <p14:sldIdLst>
            <p14:sldId id="1659"/>
            <p14:sldId id="1660"/>
            <p14:sldId id="1661"/>
            <p14:sldId id="1662"/>
            <p14:sldId id="1663"/>
            <p14:sldId id="1664"/>
          </p14:sldIdLst>
        </p14:section>
        <p14:section name="Manage Perfmon Logs from the GUI - Tuning Log File Fomrat and Sample Interval" id="{94C7D349-B7A2-4B65-AB5A-EEF4202DB7F5}">
          <p14:sldIdLst>
            <p14:sldId id="1665"/>
            <p14:sldId id="1666"/>
            <p14:sldId id="1667"/>
            <p14:sldId id="1668"/>
            <p14:sldId id="1669"/>
            <p14:sldId id="1670"/>
            <p14:sldId id="1671"/>
          </p14:sldIdLst>
        </p14:section>
        <p14:section name="Manage Perfmon Logs from the GUI - Scheduling a Counter Log" id="{A79456D8-7587-4E05-9A94-87B0224E7C96}">
          <p14:sldIdLst>
            <p14:sldId id="1672"/>
            <p14:sldId id="1673"/>
            <p14:sldId id="1674"/>
            <p14:sldId id="1675"/>
            <p14:sldId id="1676"/>
            <p14:sldId id="1677"/>
            <p14:sldId id="1678"/>
            <p14:sldId id="1679"/>
            <p14:sldId id="1680"/>
            <p14:sldId id="1681"/>
          </p14:sldIdLst>
        </p14:section>
        <p14:section name="Manage Perfmon Logs from the command Line" id="{BFB3B122-0AE3-42FD-85C2-5729D6A4549A}">
          <p14:sldIdLst>
            <p14:sldId id="1682"/>
            <p14:sldId id="1710"/>
          </p14:sldIdLst>
        </p14:section>
        <p14:section name="Manage Perfmon Logs from the command Line - Intro Parameters for Logman and Log creation" id="{EAEACFA6-7EB2-45D1-B9BF-00458D2E6F8E}">
          <p14:sldIdLst>
            <p14:sldId id="1683"/>
            <p14:sldId id="1684"/>
            <p14:sldId id="1685"/>
            <p14:sldId id="1686"/>
            <p14:sldId id="1687"/>
            <p14:sldId id="1688"/>
            <p14:sldId id="1689"/>
            <p14:sldId id="1690"/>
          </p14:sldIdLst>
        </p14:section>
        <p14:section name="Manage Perfmon Logs from the command Line - Create a remote log and working with collector sets" id="{7421C07B-60EE-4749-8F72-B4F0FD98562E}">
          <p14:sldIdLst>
            <p14:sldId id="1691"/>
            <p14:sldId id="1692"/>
            <p14:sldId id="1693"/>
            <p14:sldId id="1694"/>
            <p14:sldId id="1695"/>
            <p14:sldId id="280"/>
            <p14:sldId id="1696"/>
          </p14:sldIdLst>
        </p14:section>
        <p14:section name="Manage Perfmon Logs from the command Line - Repairing Counters" id="{C57FB884-E9E7-46F7-8B3B-6CFAEAD4DC2C}">
          <p14:sldIdLst>
            <p14:sldId id="1697"/>
            <p14:sldId id="1698"/>
            <p14:sldId id="1699"/>
            <p14:sldId id="1700"/>
            <p14:sldId id="1701"/>
            <p14:sldId id="1702"/>
            <p14:sldId id="1703"/>
            <p14:sldId id="1704"/>
            <p14:sldId id="1705"/>
            <p14:sldId id="1706"/>
            <p14:sldId id="1707"/>
            <p14:sldId id="1708"/>
            <p14:sldId id="1709"/>
          </p14:sldIdLst>
        </p14:section>
        <p14:section name="Performance Monitor Trending" id="{DCA2ADC0-13C2-406C-A627-C1EE1E9C4D60}">
          <p14:sldIdLst>
            <p14:sldId id="1711"/>
          </p14:sldIdLst>
        </p14:section>
        <p14:section name="Performance Monitor Trending - Manage Trending" id="{43E2A1A5-AE5B-4322-A334-6F20EC960C76}">
          <p14:sldIdLst>
            <p14:sldId id="1712"/>
            <p14:sldId id="1713"/>
            <p14:sldId id="1714"/>
            <p14:sldId id="1715"/>
            <p14:sldId id="1716"/>
            <p14:sldId id="1717"/>
            <p14:sldId id="1718"/>
            <p14:sldId id="1719"/>
          </p14:sldIdLst>
        </p14:section>
        <p14:section name="Perfmon error handling" id="{5FA37226-223E-4D96-AC0C-1ED418A6BFB1}">
          <p14:sldIdLst>
            <p14:sldId id="1720"/>
          </p14:sldIdLst>
        </p14:section>
        <p14:section name="Perfmon error handling - Interpretation of Errors" id="{5656B49C-5A80-4929-B887-41602F18D35F}">
          <p14:sldIdLst>
            <p14:sldId id="1721"/>
            <p14:sldId id="1722"/>
            <p14:sldId id="1723"/>
            <p14:sldId id="1724"/>
            <p14:sldId id="1725"/>
            <p14:sldId id="1726"/>
            <p14:sldId id="1727"/>
            <p14:sldId id="1728"/>
            <p14:sldId id="1729"/>
            <p14:sldId id="1730"/>
            <p14:sldId id="1731"/>
            <p14:sldId id="1732"/>
          </p14:sldIdLst>
        </p14:section>
        <p14:section name="Appendix" id="{C801E1D3-70BE-44C0-AB01-9DBC1B417007}">
          <p14:sldIdLst>
            <p14:sldId id="1733"/>
          </p14:sldIdLst>
        </p14:section>
        <p14:section name="Appendix - Additional information" id="{F33F4B94-C42B-4F24-A507-22F384AA21EB}">
          <p14:sldIdLst>
            <p14:sldId id="1734"/>
            <p14:sldId id="1735"/>
            <p14:sldId id="1736"/>
            <p14:sldId id="26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72" y="6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0.xml"/><Relationship Id="rId21" Type="http://schemas.openxmlformats.org/officeDocument/2006/relationships/slide" Target="slides/slide4.xml"/><Relationship Id="rId42" Type="http://schemas.openxmlformats.org/officeDocument/2006/relationships/slide" Target="slides/slide25.xml"/><Relationship Id="rId63" Type="http://schemas.openxmlformats.org/officeDocument/2006/relationships/slide" Target="slides/slide46.xml"/><Relationship Id="rId84" Type="http://schemas.openxmlformats.org/officeDocument/2006/relationships/slide" Target="slides/slide67.xml"/><Relationship Id="rId138" Type="http://schemas.openxmlformats.org/officeDocument/2006/relationships/slide" Target="slides/slide121.xml"/><Relationship Id="rId107" Type="http://schemas.openxmlformats.org/officeDocument/2006/relationships/slide" Target="slides/slide90.xml"/><Relationship Id="rId11" Type="http://schemas.openxmlformats.org/officeDocument/2006/relationships/customXml" Target="../customXml/item11.xml"/><Relationship Id="rId32" Type="http://schemas.openxmlformats.org/officeDocument/2006/relationships/slide" Target="slides/slide15.xml"/><Relationship Id="rId53" Type="http://schemas.openxmlformats.org/officeDocument/2006/relationships/slide" Target="slides/slide36.xml"/><Relationship Id="rId74" Type="http://schemas.openxmlformats.org/officeDocument/2006/relationships/slide" Target="slides/slide57.xml"/><Relationship Id="rId128" Type="http://schemas.openxmlformats.org/officeDocument/2006/relationships/slide" Target="slides/slide111.xml"/><Relationship Id="rId5" Type="http://schemas.openxmlformats.org/officeDocument/2006/relationships/customXml" Target="../customXml/item5.xml"/><Relationship Id="rId90" Type="http://schemas.openxmlformats.org/officeDocument/2006/relationships/slide" Target="slides/slide73.xml"/><Relationship Id="rId95" Type="http://schemas.openxmlformats.org/officeDocument/2006/relationships/slide" Target="slides/slide78.xml"/><Relationship Id="rId22" Type="http://schemas.openxmlformats.org/officeDocument/2006/relationships/slide" Target="slides/slide5.xml"/><Relationship Id="rId27" Type="http://schemas.openxmlformats.org/officeDocument/2006/relationships/slide" Target="slides/slide10.xml"/><Relationship Id="rId43" Type="http://schemas.openxmlformats.org/officeDocument/2006/relationships/slide" Target="slides/slide26.xml"/><Relationship Id="rId48" Type="http://schemas.openxmlformats.org/officeDocument/2006/relationships/slide" Target="slides/slide31.xml"/><Relationship Id="rId64" Type="http://schemas.openxmlformats.org/officeDocument/2006/relationships/slide" Target="slides/slide47.xml"/><Relationship Id="rId69" Type="http://schemas.openxmlformats.org/officeDocument/2006/relationships/slide" Target="slides/slide52.xml"/><Relationship Id="rId113" Type="http://schemas.openxmlformats.org/officeDocument/2006/relationships/slide" Target="slides/slide96.xml"/><Relationship Id="rId118" Type="http://schemas.openxmlformats.org/officeDocument/2006/relationships/slide" Target="slides/slide101.xml"/><Relationship Id="rId134" Type="http://schemas.openxmlformats.org/officeDocument/2006/relationships/slide" Target="slides/slide117.xml"/><Relationship Id="rId139" Type="http://schemas.openxmlformats.org/officeDocument/2006/relationships/slide" Target="slides/slide122.xml"/><Relationship Id="rId80" Type="http://schemas.openxmlformats.org/officeDocument/2006/relationships/slide" Target="slides/slide63.xml"/><Relationship Id="rId85" Type="http://schemas.openxmlformats.org/officeDocument/2006/relationships/slide" Target="slides/slide68.xml"/><Relationship Id="rId12" Type="http://schemas.openxmlformats.org/officeDocument/2006/relationships/customXml" Target="../customXml/item12.xml"/><Relationship Id="rId17" Type="http://schemas.openxmlformats.org/officeDocument/2006/relationships/slideMaster" Target="slideMasters/slideMaster2.xml"/><Relationship Id="rId33" Type="http://schemas.openxmlformats.org/officeDocument/2006/relationships/slide" Target="slides/slide16.xml"/><Relationship Id="rId38" Type="http://schemas.openxmlformats.org/officeDocument/2006/relationships/slide" Target="slides/slide21.xml"/><Relationship Id="rId59" Type="http://schemas.openxmlformats.org/officeDocument/2006/relationships/slide" Target="slides/slide42.xml"/><Relationship Id="rId103" Type="http://schemas.openxmlformats.org/officeDocument/2006/relationships/slide" Target="slides/slide86.xml"/><Relationship Id="rId108" Type="http://schemas.openxmlformats.org/officeDocument/2006/relationships/slide" Target="slides/slide91.xml"/><Relationship Id="rId124" Type="http://schemas.openxmlformats.org/officeDocument/2006/relationships/slide" Target="slides/slide107.xml"/><Relationship Id="rId129" Type="http://schemas.openxmlformats.org/officeDocument/2006/relationships/slide" Target="slides/slide112.xml"/><Relationship Id="rId54" Type="http://schemas.openxmlformats.org/officeDocument/2006/relationships/slide" Target="slides/slide37.xml"/><Relationship Id="rId70" Type="http://schemas.openxmlformats.org/officeDocument/2006/relationships/slide" Target="slides/slide53.xml"/><Relationship Id="rId75" Type="http://schemas.openxmlformats.org/officeDocument/2006/relationships/slide" Target="slides/slide58.xml"/><Relationship Id="rId91" Type="http://schemas.openxmlformats.org/officeDocument/2006/relationships/slide" Target="slides/slide74.xml"/><Relationship Id="rId96" Type="http://schemas.openxmlformats.org/officeDocument/2006/relationships/slide" Target="slides/slide79.xml"/><Relationship Id="rId140" Type="http://schemas.openxmlformats.org/officeDocument/2006/relationships/slide" Target="slides/slide123.xml"/><Relationship Id="rId14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slide" Target="slides/slide6.xml"/><Relationship Id="rId28" Type="http://schemas.openxmlformats.org/officeDocument/2006/relationships/slide" Target="slides/slide11.xml"/><Relationship Id="rId49" Type="http://schemas.openxmlformats.org/officeDocument/2006/relationships/slide" Target="slides/slide32.xml"/><Relationship Id="rId114" Type="http://schemas.openxmlformats.org/officeDocument/2006/relationships/slide" Target="slides/slide97.xml"/><Relationship Id="rId119" Type="http://schemas.openxmlformats.org/officeDocument/2006/relationships/slide" Target="slides/slide102.xml"/><Relationship Id="rId44" Type="http://schemas.openxmlformats.org/officeDocument/2006/relationships/slide" Target="slides/slide27.xml"/><Relationship Id="rId60" Type="http://schemas.openxmlformats.org/officeDocument/2006/relationships/slide" Target="slides/slide43.xml"/><Relationship Id="rId65" Type="http://schemas.openxmlformats.org/officeDocument/2006/relationships/slide" Target="slides/slide48.xml"/><Relationship Id="rId81" Type="http://schemas.openxmlformats.org/officeDocument/2006/relationships/slide" Target="slides/slide64.xml"/><Relationship Id="rId86" Type="http://schemas.openxmlformats.org/officeDocument/2006/relationships/slide" Target="slides/slide69.xml"/><Relationship Id="rId130" Type="http://schemas.openxmlformats.org/officeDocument/2006/relationships/slide" Target="slides/slide113.xml"/><Relationship Id="rId135" Type="http://schemas.openxmlformats.org/officeDocument/2006/relationships/slide" Target="slides/slide118.xml"/><Relationship Id="rId13" Type="http://schemas.openxmlformats.org/officeDocument/2006/relationships/customXml" Target="../customXml/item13.xml"/><Relationship Id="rId18" Type="http://schemas.openxmlformats.org/officeDocument/2006/relationships/slide" Target="slides/slide1.xml"/><Relationship Id="rId39" Type="http://schemas.openxmlformats.org/officeDocument/2006/relationships/slide" Target="slides/slide22.xml"/><Relationship Id="rId109" Type="http://schemas.openxmlformats.org/officeDocument/2006/relationships/slide" Target="slides/slide9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slide" Target="slides/slide59.xml"/><Relationship Id="rId97" Type="http://schemas.openxmlformats.org/officeDocument/2006/relationships/slide" Target="slides/slide80.xml"/><Relationship Id="rId104" Type="http://schemas.openxmlformats.org/officeDocument/2006/relationships/slide" Target="slides/slide87.xml"/><Relationship Id="rId120" Type="http://schemas.openxmlformats.org/officeDocument/2006/relationships/slide" Target="slides/slide103.xml"/><Relationship Id="rId125" Type="http://schemas.openxmlformats.org/officeDocument/2006/relationships/slide" Target="slides/slide108.xml"/><Relationship Id="rId141" Type="http://schemas.openxmlformats.org/officeDocument/2006/relationships/notesMaster" Target="notesMasters/notesMaster1.xml"/><Relationship Id="rId146" Type="http://schemas.openxmlformats.org/officeDocument/2006/relationships/customXml" Target="../customXml/item16.xml"/><Relationship Id="rId7" Type="http://schemas.openxmlformats.org/officeDocument/2006/relationships/customXml" Target="../customXml/item7.xml"/><Relationship Id="rId71" Type="http://schemas.openxmlformats.org/officeDocument/2006/relationships/slide" Target="slides/slide54.xml"/><Relationship Id="rId92" Type="http://schemas.openxmlformats.org/officeDocument/2006/relationships/slide" Target="slides/slide75.xml"/><Relationship Id="rId2" Type="http://schemas.openxmlformats.org/officeDocument/2006/relationships/customXml" Target="../customXml/item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 Id="rId87" Type="http://schemas.openxmlformats.org/officeDocument/2006/relationships/slide" Target="slides/slide70.xml"/><Relationship Id="rId110" Type="http://schemas.openxmlformats.org/officeDocument/2006/relationships/slide" Target="slides/slide93.xml"/><Relationship Id="rId115" Type="http://schemas.openxmlformats.org/officeDocument/2006/relationships/slide" Target="slides/slide98.xml"/><Relationship Id="rId131" Type="http://schemas.openxmlformats.org/officeDocument/2006/relationships/slide" Target="slides/slide114.xml"/><Relationship Id="rId136" Type="http://schemas.openxmlformats.org/officeDocument/2006/relationships/slide" Target="slides/slide119.xml"/><Relationship Id="rId61" Type="http://schemas.openxmlformats.org/officeDocument/2006/relationships/slide" Target="slides/slide44.xml"/><Relationship Id="rId82" Type="http://schemas.openxmlformats.org/officeDocument/2006/relationships/slide" Target="slides/slide65.xml"/><Relationship Id="rId19" Type="http://schemas.openxmlformats.org/officeDocument/2006/relationships/slide" Target="slides/slide2.xml"/><Relationship Id="rId14" Type="http://schemas.openxmlformats.org/officeDocument/2006/relationships/customXml" Target="../customXml/item14.xml"/><Relationship Id="rId30" Type="http://schemas.openxmlformats.org/officeDocument/2006/relationships/slide" Target="slides/slide13.xml"/><Relationship Id="rId35" Type="http://schemas.openxmlformats.org/officeDocument/2006/relationships/slide" Target="slides/slide18.xml"/><Relationship Id="rId56" Type="http://schemas.openxmlformats.org/officeDocument/2006/relationships/slide" Target="slides/slide39.xml"/><Relationship Id="rId77" Type="http://schemas.openxmlformats.org/officeDocument/2006/relationships/slide" Target="slides/slide60.xml"/><Relationship Id="rId100" Type="http://schemas.openxmlformats.org/officeDocument/2006/relationships/slide" Target="slides/slide83.xml"/><Relationship Id="rId105" Type="http://schemas.openxmlformats.org/officeDocument/2006/relationships/slide" Target="slides/slide88.xml"/><Relationship Id="rId126" Type="http://schemas.openxmlformats.org/officeDocument/2006/relationships/slide" Target="slides/slide109.xml"/><Relationship Id="rId147" Type="http://schemas.openxmlformats.org/officeDocument/2006/relationships/customXml" Target="../customXml/item17.xml"/><Relationship Id="rId8" Type="http://schemas.openxmlformats.org/officeDocument/2006/relationships/customXml" Target="../customXml/item8.xml"/><Relationship Id="rId51" Type="http://schemas.openxmlformats.org/officeDocument/2006/relationships/slide" Target="slides/slide34.xml"/><Relationship Id="rId72" Type="http://schemas.openxmlformats.org/officeDocument/2006/relationships/slide" Target="slides/slide55.xml"/><Relationship Id="rId93" Type="http://schemas.openxmlformats.org/officeDocument/2006/relationships/slide" Target="slides/slide76.xml"/><Relationship Id="rId98" Type="http://schemas.openxmlformats.org/officeDocument/2006/relationships/slide" Target="slides/slide81.xml"/><Relationship Id="rId121" Type="http://schemas.openxmlformats.org/officeDocument/2006/relationships/slide" Target="slides/slide104.xml"/><Relationship Id="rId142" Type="http://schemas.openxmlformats.org/officeDocument/2006/relationships/presProps" Target="presProps.xml"/><Relationship Id="rId3" Type="http://schemas.openxmlformats.org/officeDocument/2006/relationships/customXml" Target="../customXml/item3.xml"/><Relationship Id="rId25" Type="http://schemas.openxmlformats.org/officeDocument/2006/relationships/slide" Target="slides/slide8.xml"/><Relationship Id="rId46" Type="http://schemas.openxmlformats.org/officeDocument/2006/relationships/slide" Target="slides/slide29.xml"/><Relationship Id="rId67" Type="http://schemas.openxmlformats.org/officeDocument/2006/relationships/slide" Target="slides/slide50.xml"/><Relationship Id="rId116" Type="http://schemas.openxmlformats.org/officeDocument/2006/relationships/slide" Target="slides/slide99.xml"/><Relationship Id="rId137" Type="http://schemas.openxmlformats.org/officeDocument/2006/relationships/slide" Target="slides/slide120.xml"/><Relationship Id="rId20" Type="http://schemas.openxmlformats.org/officeDocument/2006/relationships/slide" Target="slides/slide3.xml"/><Relationship Id="rId41" Type="http://schemas.openxmlformats.org/officeDocument/2006/relationships/slide" Target="slides/slide24.xml"/><Relationship Id="rId62" Type="http://schemas.openxmlformats.org/officeDocument/2006/relationships/slide" Target="slides/slide45.xml"/><Relationship Id="rId83" Type="http://schemas.openxmlformats.org/officeDocument/2006/relationships/slide" Target="slides/slide66.xml"/><Relationship Id="rId88" Type="http://schemas.openxmlformats.org/officeDocument/2006/relationships/slide" Target="slides/slide71.xml"/><Relationship Id="rId111" Type="http://schemas.openxmlformats.org/officeDocument/2006/relationships/slide" Target="slides/slide94.xml"/><Relationship Id="rId132" Type="http://schemas.openxmlformats.org/officeDocument/2006/relationships/slide" Target="slides/slide115.xml"/><Relationship Id="rId15" Type="http://schemas.openxmlformats.org/officeDocument/2006/relationships/customXml" Target="../customXml/item15.xml"/><Relationship Id="rId36" Type="http://schemas.openxmlformats.org/officeDocument/2006/relationships/slide" Target="slides/slide19.xml"/><Relationship Id="rId57" Type="http://schemas.openxmlformats.org/officeDocument/2006/relationships/slide" Target="slides/slide40.xml"/><Relationship Id="rId106" Type="http://schemas.openxmlformats.org/officeDocument/2006/relationships/slide" Target="slides/slide89.xml"/><Relationship Id="rId127" Type="http://schemas.openxmlformats.org/officeDocument/2006/relationships/slide" Target="slides/slide110.xml"/><Relationship Id="rId10" Type="http://schemas.openxmlformats.org/officeDocument/2006/relationships/customXml" Target="../customXml/item10.xml"/><Relationship Id="rId31" Type="http://schemas.openxmlformats.org/officeDocument/2006/relationships/slide" Target="slides/slide14.xml"/><Relationship Id="rId52" Type="http://schemas.openxmlformats.org/officeDocument/2006/relationships/slide" Target="slides/slide35.xml"/><Relationship Id="rId73" Type="http://schemas.openxmlformats.org/officeDocument/2006/relationships/slide" Target="slides/slide56.xml"/><Relationship Id="rId78" Type="http://schemas.openxmlformats.org/officeDocument/2006/relationships/slide" Target="slides/slide61.xml"/><Relationship Id="rId94" Type="http://schemas.openxmlformats.org/officeDocument/2006/relationships/slide" Target="slides/slide77.xml"/><Relationship Id="rId99" Type="http://schemas.openxmlformats.org/officeDocument/2006/relationships/slide" Target="slides/slide82.xml"/><Relationship Id="rId101" Type="http://schemas.openxmlformats.org/officeDocument/2006/relationships/slide" Target="slides/slide84.xml"/><Relationship Id="rId122" Type="http://schemas.openxmlformats.org/officeDocument/2006/relationships/slide" Target="slides/slide105.xml"/><Relationship Id="rId143" Type="http://schemas.openxmlformats.org/officeDocument/2006/relationships/viewProps" Target="viewProps.xml"/><Relationship Id="rId148" Type="http://schemas.openxmlformats.org/officeDocument/2006/relationships/customXml" Target="../customXml/item18.xml"/><Relationship Id="rId4" Type="http://schemas.openxmlformats.org/officeDocument/2006/relationships/customXml" Target="../customXml/item4.xml"/><Relationship Id="rId9" Type="http://schemas.openxmlformats.org/officeDocument/2006/relationships/customXml" Target="../customXml/item9.xml"/><Relationship Id="rId26" Type="http://schemas.openxmlformats.org/officeDocument/2006/relationships/slide" Target="slides/slide9.xml"/><Relationship Id="rId47" Type="http://schemas.openxmlformats.org/officeDocument/2006/relationships/slide" Target="slides/slide30.xml"/><Relationship Id="rId68" Type="http://schemas.openxmlformats.org/officeDocument/2006/relationships/slide" Target="slides/slide51.xml"/><Relationship Id="rId89" Type="http://schemas.openxmlformats.org/officeDocument/2006/relationships/slide" Target="slides/slide72.xml"/><Relationship Id="rId112" Type="http://schemas.openxmlformats.org/officeDocument/2006/relationships/slide" Target="slides/slide95.xml"/><Relationship Id="rId133" Type="http://schemas.openxmlformats.org/officeDocument/2006/relationships/slide" Target="slides/slide116.xml"/><Relationship Id="rId16" Type="http://schemas.openxmlformats.org/officeDocument/2006/relationships/slideMaster" Target="slideMasters/slideMaster1.xml"/><Relationship Id="rId37" Type="http://schemas.openxmlformats.org/officeDocument/2006/relationships/slide" Target="slides/slide20.xml"/><Relationship Id="rId58" Type="http://schemas.openxmlformats.org/officeDocument/2006/relationships/slide" Target="slides/slide41.xml"/><Relationship Id="rId79" Type="http://schemas.openxmlformats.org/officeDocument/2006/relationships/slide" Target="slides/slide62.xml"/><Relationship Id="rId102" Type="http://schemas.openxmlformats.org/officeDocument/2006/relationships/slide" Target="slides/slide85.xml"/><Relationship Id="rId123" Type="http://schemas.openxmlformats.org/officeDocument/2006/relationships/slide" Target="slides/slide106.xml"/><Relationship Id="rId14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01401A-17CE-4F03-A7FE-B90B213D5B4D}" type="datetimeFigureOut">
              <a:rPr lang="en-US" smtClean="0"/>
              <a:t>12/21/2018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504751-D3A8-4CF5-AC64-A96DC1207F99}" type="slidenum">
              <a:rPr lang="en-US" smtClean="0"/>
              <a:t>‹#›</a:t>
            </a:fld>
            <a:endParaRPr lang="en-US"/>
          </a:p>
        </p:txBody>
      </p:sp>
    </p:spTree>
    <p:extLst>
      <p:ext uri="{BB962C8B-B14F-4D97-AF65-F5344CB8AC3E}">
        <p14:creationId xmlns:p14="http://schemas.microsoft.com/office/powerpoint/2010/main" val="149533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technet.microsoft.com/en-us/library/cc765998.aspx"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3" name="Date Placeholder 2">
            <a:extLst>
              <a:ext uri="{FF2B5EF4-FFF2-40B4-BE49-F238E27FC236}">
                <a16:creationId xmlns:a16="http://schemas.microsoft.com/office/drawing/2014/main" id="{C7C19F77-53A8-4FB6-AC8D-EB465917D2AF}"/>
              </a:ext>
            </a:extLst>
          </p:cNvPr>
          <p:cNvSpPr>
            <a:spLocks noGrp="1"/>
          </p:cNvSpPr>
          <p:nvPr>
            <p:ph type="dt" idx="15"/>
          </p:nvPr>
        </p:nvSpPr>
        <p:spPr/>
        <p:txBody>
          <a:bodyPr/>
          <a:lstStyle/>
          <a:p>
            <a:fld id="{8AC84295-5BF3-4C0D-B900-059CC5DD0EBB}" type="datetime1">
              <a:rPr lang="en-US" smtClean="0"/>
              <a:t>12/21/2018</a:t>
            </a:fld>
            <a:endParaRPr lang="en-US"/>
          </a:p>
        </p:txBody>
      </p:sp>
      <p:sp>
        <p:nvSpPr>
          <p:cNvPr id="8" name="Slide Image Placeholder 7">
            <a:extLst>
              <a:ext uri="{FF2B5EF4-FFF2-40B4-BE49-F238E27FC236}">
                <a16:creationId xmlns:a16="http://schemas.microsoft.com/office/drawing/2014/main" id="{7734A72D-49FF-42A5-863D-B6D217905E7D}"/>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63C66B90-D656-4E49-9C08-763AD9938646}"/>
              </a:ext>
            </a:extLst>
          </p:cNvPr>
          <p:cNvSpPr>
            <a:spLocks noGrp="1"/>
          </p:cNvSpPr>
          <p:nvPr>
            <p:ph type="body" idx="1"/>
          </p:nvPr>
        </p:nvSpPr>
        <p:spPr>
          <a:xfrm>
            <a:off x="685800" y="4400550"/>
            <a:ext cx="5486400" cy="3600450"/>
          </a:xfrm>
          <a:prstGeom prst="rect">
            <a:avLst/>
          </a:prstGeom>
        </p:spPr>
        <p:txBody>
          <a:bodyPr/>
          <a:lstStyle/>
          <a:p>
            <a:r>
              <a:rPr lang="en-US"/>
              <a:t>Version: 12/21/2018 18:22:55</a:t>
            </a:r>
          </a:p>
        </p:txBody>
      </p:sp>
      <p:sp>
        <p:nvSpPr>
          <p:cNvPr id="4" name="Header Placeholder 3">
            <a:extLst>
              <a:ext uri="{FF2B5EF4-FFF2-40B4-BE49-F238E27FC236}">
                <a16:creationId xmlns:a16="http://schemas.microsoft.com/office/drawing/2014/main" id="{380E7524-C736-4DF6-AE9E-280A6C63AA6D}"/>
              </a:ext>
            </a:extLst>
          </p:cNvPr>
          <p:cNvSpPr>
            <a:spLocks noGrp="1"/>
          </p:cNvSpPr>
          <p:nvPr>
            <p:ph type="hdr" sz="quarter" idx="16"/>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5609465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When adding counters, ensure to click </a:t>
            </a:r>
            <a:r>
              <a:rPr lang="en-US" b="1" dirty="0"/>
              <a:t>Add</a:t>
            </a:r>
            <a:r>
              <a:rPr lang="en-US" dirty="0"/>
              <a:t> so that the counter path appears in the right pane and click </a:t>
            </a:r>
            <a:r>
              <a:rPr lang="en-US" b="1" dirty="0"/>
              <a:t>OK</a:t>
            </a:r>
            <a:r>
              <a:rPr lang="en-US" dirty="0"/>
              <a:t>.</a:t>
            </a:r>
          </a:p>
          <a:p>
            <a:r>
              <a:rPr lang="en-US" dirty="0"/>
              <a:t>The </a:t>
            </a:r>
            <a:r>
              <a:rPr lang="en-US" b="1" dirty="0"/>
              <a:t>Browse Counters</a:t>
            </a:r>
            <a:r>
              <a:rPr lang="en-US" dirty="0"/>
              <a:t> dialog box shows the counter objects (also known as counter categories). You can expand the counter objects to show the counters in that object. </a:t>
            </a:r>
          </a:p>
          <a:p>
            <a:pPr lvl="0"/>
            <a:r>
              <a:rPr lang="en-US" dirty="0"/>
              <a:t>After you select the counter object or one of the counters in the counter object, the counter instances appear in the pane below. If you click </a:t>
            </a:r>
            <a:r>
              <a:rPr lang="en-US" b="1" dirty="0"/>
              <a:t>&lt;All Instances&gt;</a:t>
            </a:r>
            <a:r>
              <a:rPr lang="en-US" dirty="0"/>
              <a:t>, you add all of the counter instances of the counter object. Otherwise, you add only the specific counter instances.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270349305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Downward trends often indicate resource exhaustion. Examples of counters that exhibit resource exhaustion with downward trends are:</a:t>
            </a:r>
          </a:p>
          <a:p>
            <a:pPr marL="171450" lvl="0" indent="-171450">
              <a:buFont typeface="Arial" pitchFamily="34" charset="0"/>
              <a:buChar char="•"/>
            </a:pPr>
            <a:r>
              <a:rPr lang="en-US" dirty="0"/>
              <a:t>Available Mbytes</a:t>
            </a:r>
          </a:p>
          <a:p>
            <a:pPr marL="171450" indent="-171450">
              <a:buFont typeface="Arial" pitchFamily="34" charset="0"/>
              <a:buChar char="•"/>
            </a:pPr>
            <a:r>
              <a:rPr lang="en-US" dirty="0"/>
              <a:t>Free System Page Table entries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122771541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Many counters can indicate a potential bottleneck in the system when their counter crosses a threshold. Examples of these types of counters are:</a:t>
            </a:r>
          </a:p>
          <a:p>
            <a:pPr marL="171450" lvl="0" indent="-171450">
              <a:buFont typeface="Arial" pitchFamily="34" charset="0"/>
              <a:buChar char="•"/>
            </a:pPr>
            <a:r>
              <a:rPr lang="en-US" dirty="0"/>
              <a:t>Avg. Disk Sec/Read</a:t>
            </a:r>
          </a:p>
          <a:p>
            <a:pPr marL="171450" lvl="0" indent="-171450">
              <a:buFont typeface="Arial" pitchFamily="34" charset="0"/>
              <a:buChar char="•"/>
            </a:pPr>
            <a:r>
              <a:rPr lang="en-US" dirty="0"/>
              <a:t>Avg. Disk Sec/Write</a:t>
            </a:r>
          </a:p>
          <a:p>
            <a:pPr marL="171450" indent="-171450">
              <a:buFont typeface="Arial" pitchFamily="34" charset="0"/>
              <a:buChar char="•"/>
            </a:pPr>
            <a:r>
              <a:rPr lang="en-US" dirty="0"/>
              <a:t>Output Queue Length</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39911371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When reviewing performance data, we often look for cause and effect. This can be seen in to counter’s graphs having inverse relationships. We often compare counters like:</a:t>
            </a:r>
          </a:p>
          <a:p>
            <a:pPr marL="171450" lvl="0" indent="-171450">
              <a:buFont typeface="Arial" pitchFamily="34" charset="0"/>
              <a:buChar char="•"/>
            </a:pPr>
            <a:r>
              <a:rPr lang="en-US" dirty="0"/>
              <a:t>Working Set vs. Available Memory</a:t>
            </a:r>
          </a:p>
          <a:p>
            <a:pPr marL="171450" lvl="0" indent="-171450">
              <a:buFont typeface="Arial" pitchFamily="34" charset="0"/>
              <a:buChar char="•"/>
            </a:pPr>
            <a:r>
              <a:rPr lang="en-US" dirty="0"/>
              <a:t>Private Bytes vs. Available Memory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101935679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When reviewing performance data, we would like to understand what process is responsible for resource usage. This can be determined when we see two counters having sympathetic charts. Examples of counters often compared are:</a:t>
            </a:r>
          </a:p>
          <a:p>
            <a:pPr marL="171450" lvl="0" indent="-171450">
              <a:buFont typeface="Arial" pitchFamily="34" charset="0"/>
              <a:buChar char="•"/>
            </a:pPr>
            <a:r>
              <a:rPr lang="en-US" dirty="0"/>
              <a:t>Disk Transfers/Sec with IO Data Operations/Sec</a:t>
            </a:r>
          </a:p>
          <a:p>
            <a:pPr marL="171450" lvl="0" indent="-171450">
              <a:buFont typeface="Arial" pitchFamily="34" charset="0"/>
              <a:buChar char="•"/>
            </a:pPr>
            <a:r>
              <a:rPr lang="en-US" dirty="0"/>
              <a:t>Bytes Total/Sec with IO Data Operations/Sec</a:t>
            </a:r>
          </a:p>
          <a:p>
            <a:pPr marL="171450" lvl="0" indent="-171450">
              <a:buFont typeface="Arial" pitchFamily="34" charset="0"/>
              <a:buChar char="•"/>
            </a:pPr>
            <a:r>
              <a:rPr lang="en-US" dirty="0"/>
              <a:t>Working Set\_Total with Working Set\&lt;Process Instance&gt;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249803151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Once you run the </a:t>
            </a:r>
            <a:r>
              <a:rPr lang="en-US" i="1" dirty="0" err="1"/>
              <a:t>Perfmon</a:t>
            </a:r>
            <a:r>
              <a:rPr lang="en-US" i="1" dirty="0"/>
              <a:t> /sys /comp</a:t>
            </a:r>
            <a:r>
              <a:rPr lang="en-US" dirty="0"/>
              <a:t> and it comes up, the easiest method to contrast or compare capture is to right-click in the graph area and navigate to the Properties\Source tab. From there add in the captures that you wish to display for analysis.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368954252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105</a:t>
            </a:fld>
            <a:endParaRPr lang="en-US"/>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fld id="{592BAB5C-9CDE-47A0-89B0-1BD39C8B7942}" type="datetime1">
              <a:rPr lang="en-US" smtClean="0"/>
              <a:t>12/21/2018</a:t>
            </a:fld>
            <a:endParaRPr lang="en-US"/>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227416865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106</a:t>
            </a:fld>
            <a:endParaRPr lang="en-US"/>
          </a:p>
        </p:txBody>
      </p:sp>
      <p:sp>
        <p:nvSpPr>
          <p:cNvPr id="3" name="Date Placeholder 2">
            <a:extLst>
              <a:ext uri="{FF2B5EF4-FFF2-40B4-BE49-F238E27FC236}">
                <a16:creationId xmlns:a16="http://schemas.microsoft.com/office/drawing/2014/main" id="{253F21FE-6D90-469E-9047-D9E85B68DF6B}"/>
              </a:ext>
            </a:extLst>
          </p:cNvPr>
          <p:cNvSpPr>
            <a:spLocks noGrp="1"/>
          </p:cNvSpPr>
          <p:nvPr>
            <p:ph type="dt" idx="12"/>
          </p:nvPr>
        </p:nvSpPr>
        <p:spPr/>
        <p:txBody>
          <a:bodyPr/>
          <a:lstStyle/>
          <a:p>
            <a:fld id="{E57E3D00-9D4C-429E-9A61-DDFE4F2097D5}" type="datetime1">
              <a:rPr lang="en-US" smtClean="0"/>
              <a:t>12/21/2018</a:t>
            </a:fld>
            <a:endParaRPr lang="en-US"/>
          </a:p>
        </p:txBody>
      </p:sp>
      <p:sp>
        <p:nvSpPr>
          <p:cNvPr id="8" name="Slide Image Placeholder 7">
            <a:extLst>
              <a:ext uri="{FF2B5EF4-FFF2-40B4-BE49-F238E27FC236}">
                <a16:creationId xmlns:a16="http://schemas.microsoft.com/office/drawing/2014/main" id="{C7B11183-186A-4BBC-B2F8-7884666DA151}"/>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F5BB2EB-6EC5-46BF-B848-AF78DF3313FB}"/>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D2DE8FA8-BD65-4569-8095-2AAA0C0CEA0A}"/>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331230354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107</a:t>
            </a:fld>
            <a:endParaRPr lang="en-US"/>
          </a:p>
        </p:txBody>
      </p:sp>
      <p:sp>
        <p:nvSpPr>
          <p:cNvPr id="3" name="Date Placeholder 2">
            <a:extLst>
              <a:ext uri="{FF2B5EF4-FFF2-40B4-BE49-F238E27FC236}">
                <a16:creationId xmlns:a16="http://schemas.microsoft.com/office/drawing/2014/main" id="{1A0B76F9-3F92-4745-AA72-2039D73104F8}"/>
              </a:ext>
            </a:extLst>
          </p:cNvPr>
          <p:cNvSpPr>
            <a:spLocks noGrp="1"/>
          </p:cNvSpPr>
          <p:nvPr>
            <p:ph type="dt" idx="12"/>
          </p:nvPr>
        </p:nvSpPr>
        <p:spPr/>
        <p:txBody>
          <a:bodyPr/>
          <a:lstStyle/>
          <a:p>
            <a:fld id="{98343A3E-C65B-474B-B284-72A2415C99C0}" type="datetime1">
              <a:rPr lang="en-US" smtClean="0"/>
              <a:t>12/21/2018</a:t>
            </a:fld>
            <a:endParaRPr lang="en-US"/>
          </a:p>
        </p:txBody>
      </p:sp>
      <p:sp>
        <p:nvSpPr>
          <p:cNvPr id="10" name="Slide Image Placeholder 9">
            <a:extLst>
              <a:ext uri="{FF2B5EF4-FFF2-40B4-BE49-F238E27FC236}">
                <a16:creationId xmlns:a16="http://schemas.microsoft.com/office/drawing/2014/main" id="{B080087F-9B63-4FCC-87C0-CC79C9FF5FED}"/>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9EF5BC6-BB55-444F-AE42-1679207E516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29186FA5-7D91-4142-B389-05BC0ADD7EE6}"/>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367437071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920E16-7E2D-4061-8759-5F8497A7A43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6" name="Slide Image Placeholder 5"/>
          <p:cNvSpPr>
            <a:spLocks noGrp="1" noRot="1" noChangeAspect="1"/>
          </p:cNvSpPr>
          <p:nvPr>
            <p:ph type="sldImg"/>
          </p:nvPr>
        </p:nvSpPr>
        <p:spPr>
          <a:xfrm>
            <a:off x="1258888" y="465138"/>
            <a:ext cx="4337050" cy="2439987"/>
          </a:xfrm>
        </p:spPr>
      </p:sp>
      <p:sp>
        <p:nvSpPr>
          <p:cNvPr id="7" name="Notes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199129715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Daily workloads often exhibit upward trends. If your data collection does not extend several days you may mistake a daily load for an upward trend. This type of mistake can lead your analysis down a wrong path.</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3906573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You can see the counter description only on the local computer, and only when you are looking at the live performance counters. This means that if you have a counter log open, it does not show the counter description.</a:t>
            </a:r>
          </a:p>
          <a:p>
            <a:r>
              <a:rPr lang="en-US" dirty="0"/>
              <a:t>Counter descriptions explain what the counter is measuring. The Microsoft TechNet and Microsoft Developer Network (MSDN) Websites typically have additional information about the performance counters.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6916289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In the figure on the slide, the dark blue line appears to be a constant 100. In reality, the values range between a low of 2703 MB and 7295 MB. Since the max vertical range of this chart has been set to 100, all of the values charted for this counter appear to be 100. Scaling the counter will allow it to fit on a chart with a max vertical range of 100.</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90666763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In the figure on the slide, the dark blue line appears to be a constant 0. In reality, the values range between a low of .008 milliseconds and 0 milliseconds. Scaling the counter allows it to appear on the chart.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137326968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a:t>
            </a:r>
            <a:r>
              <a:rPr lang="en-US" dirty="0" err="1"/>
              <a:t>Perfmon</a:t>
            </a:r>
            <a:r>
              <a:rPr lang="en-US" dirty="0"/>
              <a:t> only calculates the time range for the first file it opens in its session. If you open a second file in the same session, </a:t>
            </a:r>
            <a:r>
              <a:rPr lang="en-US" dirty="0" err="1"/>
              <a:t>perfmon</a:t>
            </a:r>
            <a:r>
              <a:rPr lang="en-US" dirty="0"/>
              <a:t> does not recalculate the time range. You will need to manually adjust the time range to make the counters you chart appear in the graph.</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337707857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38760729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When you decide to chart a counter you should understand the counter and what you expect to see in the chart. As you review the rest of the materials in this class, look at each counter and ask yourself—What do I expect to see in the chart—Upward trend, Downward Trend, or Crossing a threshold? Are you looking for resource utilization, resource depletion, resource bottlenecks, or who is consuming the resource?</a:t>
            </a:r>
          </a:p>
          <a:p>
            <a:r>
              <a:rPr lang="en-US" dirty="0"/>
              <a:t>The chart on the slide shows the System Uptime leak.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252203602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From: </a:t>
            </a:r>
            <a:r>
              <a:rPr lang="en-US" i="1" dirty="0"/>
              <a:t>http://blogs.technet.com/b/bruce_adamczak/archive/2012/08/30/scaling-the-art-of-telling-a-story.aspx</a:t>
            </a:r>
            <a:endParaRPr lang="en-US" dirty="0"/>
          </a:p>
          <a:p>
            <a:r>
              <a:rPr lang="en-US" dirty="0"/>
              <a:t>As with any statistics, you can tell any story you want. I can make any graph emphasize the point I want by scaling appropriately. The story I want to tell is going to make it simple to understand the data and the correct course of action that should be taken (which you will also recommend).</a:t>
            </a:r>
          </a:p>
          <a:p>
            <a:r>
              <a:rPr lang="en-US" dirty="0"/>
              <a:t>Here is a brief synopsis of the issue I am using for this example: End users were having a perceived performance issue while authenticating with a Domain Controllers (DC). The issue was intermittent. They were not positive that the performance degradation was really within Active Directory (AD) communications, so they wanted to gather some evidence. After a few attempts, the customer was finally able to capture data during an issue and record the exact times 3:40 PM and 4:40 PM when it happened.</a:t>
            </a:r>
          </a:p>
          <a:p>
            <a:r>
              <a:rPr lang="en-US" dirty="0"/>
              <a:t>The three slides are all showing the same data, just with different scaling. Can you guess which one I shared with the customer’s management?</a:t>
            </a:r>
          </a:p>
          <a:p>
            <a:r>
              <a:rPr lang="en-US" dirty="0"/>
              <a:t>This is a simple load of the counter. No scaling has been applied. When I teach Vital Signs in every class, I have at least one student that asks: “Why are all my values 100 on the chart? Why don’t they look like your chart?” The answer is they have not scaled counter on the chart. This chart has no value in telling a story and by itself is useless in doing an analysis.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74095707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figure on the slide is a simple auto scale of the data. As you can see, the value looks mostly like a flat line. In fact, 99.9%  of the engineers looking at this data would not see any issue. There does not appear to be any upward/downward trends on the graph. In fact, I looked at this data for hours before I decided to rescale what I was seeing.</a:t>
            </a:r>
          </a:p>
          <a:p>
            <a:r>
              <a:rPr lang="en-US" dirty="0"/>
              <a:t>Due to auto scaling and since the value of </a:t>
            </a:r>
            <a:r>
              <a:rPr lang="en-US" dirty="0" err="1"/>
              <a:t>Lsass</a:t>
            </a:r>
            <a:r>
              <a:rPr lang="en-US" dirty="0"/>
              <a:t> is 25GB, the relevant data is not seen</a:t>
            </a:r>
            <a:r>
              <a:rPr lang="en-US" dirty="0">
                <a:solidFill>
                  <a:srgbClr val="FF0000"/>
                </a:solidFill>
              </a:rPr>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179879417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figure on the slide really tells the story. In this graph, I had to scale the vertical axis values, because of the size of the value of </a:t>
            </a:r>
            <a:r>
              <a:rPr lang="en-US" dirty="0" err="1"/>
              <a:t>Lsass</a:t>
            </a:r>
            <a:r>
              <a:rPr lang="en-US" dirty="0"/>
              <a:t> (</a:t>
            </a:r>
            <a:r>
              <a:rPr lang="en-US" dirty="0" err="1"/>
              <a:t>Lsass</a:t>
            </a:r>
            <a:r>
              <a:rPr lang="en-US" dirty="0"/>
              <a:t> was at 25 GB for a working set). Then I had to scale the data onto the new graph. Finally, I had to zoom the vertical value in so that I could really see what was happening. I also played with the time window to zoom in on when the issue was happening. I sprinkled some magic dust to make it simple for the management to understand the figure. Of course, this is not a complete analysis, but I wanted to illustrate the power and value of a proper scaling.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64735744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118</a:t>
            </a:fld>
            <a:endParaRPr lang="en-US"/>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fld id="{592BAB5C-9CDE-47A0-89B0-1BD39C8B7942}" type="datetime1">
              <a:rPr lang="en-US" smtClean="0"/>
              <a:t>12/21/2018</a:t>
            </a:fld>
            <a:endParaRPr lang="en-US"/>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67793094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119</a:t>
            </a:fld>
            <a:endParaRPr lang="en-US"/>
          </a:p>
        </p:txBody>
      </p:sp>
      <p:sp>
        <p:nvSpPr>
          <p:cNvPr id="3" name="Date Placeholder 2">
            <a:extLst>
              <a:ext uri="{FF2B5EF4-FFF2-40B4-BE49-F238E27FC236}">
                <a16:creationId xmlns:a16="http://schemas.microsoft.com/office/drawing/2014/main" id="{253F21FE-6D90-469E-9047-D9E85B68DF6B}"/>
              </a:ext>
            </a:extLst>
          </p:cNvPr>
          <p:cNvSpPr>
            <a:spLocks noGrp="1"/>
          </p:cNvSpPr>
          <p:nvPr>
            <p:ph type="dt" idx="12"/>
          </p:nvPr>
        </p:nvSpPr>
        <p:spPr/>
        <p:txBody>
          <a:bodyPr/>
          <a:lstStyle/>
          <a:p>
            <a:fld id="{E57E3D00-9D4C-429E-9A61-DDFE4F2097D5}" type="datetime1">
              <a:rPr lang="en-US" smtClean="0"/>
              <a:t>12/21/2018</a:t>
            </a:fld>
            <a:endParaRPr lang="en-US"/>
          </a:p>
        </p:txBody>
      </p:sp>
      <p:sp>
        <p:nvSpPr>
          <p:cNvPr id="8" name="Slide Image Placeholder 7">
            <a:extLst>
              <a:ext uri="{FF2B5EF4-FFF2-40B4-BE49-F238E27FC236}">
                <a16:creationId xmlns:a16="http://schemas.microsoft.com/office/drawing/2014/main" id="{C7B11183-186A-4BBC-B2F8-7884666DA151}"/>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F5BB2EB-6EC5-46BF-B848-AF78DF3313FB}"/>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D2DE8FA8-BD65-4569-8095-2AAA0C0CEA0A}"/>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20317303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a:t>
            </a:r>
            <a:r>
              <a:rPr lang="en-US" i="1" dirty="0"/>
              <a:t>counter path</a:t>
            </a:r>
            <a:r>
              <a:rPr lang="en-US" dirty="0"/>
              <a:t> is a definition of one or more counter instances. It is similar to a UNC network share, but it has a slightly different syntax. The path can optionally include a computer name, which is used to connect to the named computer—this can be the local computer or a remote computer. If the Computer portion of the path is omitted (example: </a:t>
            </a:r>
            <a:r>
              <a:rPr lang="en-US" i="1" dirty="0"/>
              <a:t>\Processor(_Total)\% Processor Time</a:t>
            </a:r>
            <a:r>
              <a:rPr lang="en-US" dirty="0"/>
              <a:t>), the local computer is assumed. You can use the asterisk (*) as a wild card for counter instances (example: </a:t>
            </a:r>
            <a:r>
              <a:rPr lang="en-US" i="1" dirty="0"/>
              <a:t>\Processor(*)\% Processor Time</a:t>
            </a:r>
            <a:r>
              <a:rPr lang="en-US" dirty="0"/>
              <a:t>), counter names (example: </a:t>
            </a:r>
            <a:r>
              <a:rPr lang="en-US" i="1" dirty="0"/>
              <a:t>\Processor(_Total)\*</a:t>
            </a:r>
            <a:r>
              <a:rPr lang="en-US" dirty="0"/>
              <a:t>), or both (example: </a:t>
            </a:r>
            <a:r>
              <a:rPr lang="en-US" i="1" dirty="0"/>
              <a:t>\Processor(*)\*)</a:t>
            </a:r>
            <a:r>
              <a:rPr lang="en-US" dirty="0"/>
              <a:t>.</a:t>
            </a:r>
          </a:p>
          <a:p>
            <a:r>
              <a:rPr lang="en-US" b="1" dirty="0">
                <a:solidFill>
                  <a:srgbClr val="FF0000"/>
                </a:solidFill>
              </a:rPr>
              <a:t>Computer</a:t>
            </a:r>
            <a:endParaRPr lang="en-US" dirty="0">
              <a:solidFill>
                <a:srgbClr val="FF0000"/>
              </a:solidFill>
            </a:endParaRPr>
          </a:p>
          <a:p>
            <a:pPr marL="171450" lvl="0" indent="-171450">
              <a:buFont typeface="Arial" pitchFamily="34" charset="0"/>
              <a:buChar char="•"/>
            </a:pPr>
            <a:r>
              <a:rPr lang="en-US" dirty="0"/>
              <a:t>The computer where the counter exists</a:t>
            </a:r>
          </a:p>
          <a:p>
            <a:pPr marL="171450" lvl="0" indent="-171450">
              <a:buFont typeface="Arial" pitchFamily="34" charset="0"/>
              <a:buChar char="•"/>
            </a:pPr>
            <a:r>
              <a:rPr lang="en-US" dirty="0"/>
              <a:t>If no computer is specified, use the local computer</a:t>
            </a:r>
          </a:p>
          <a:p>
            <a:r>
              <a:rPr lang="en-US" b="1" dirty="0">
                <a:solidFill>
                  <a:srgbClr val="FF0000"/>
                </a:solidFill>
              </a:rPr>
              <a:t>Object</a:t>
            </a:r>
            <a:endParaRPr lang="en-US" dirty="0">
              <a:solidFill>
                <a:srgbClr val="FF0000"/>
              </a:solidFill>
            </a:endParaRPr>
          </a:p>
          <a:p>
            <a:pPr marL="171450" lvl="0" indent="-171450">
              <a:buFont typeface="Arial" pitchFamily="34" charset="0"/>
              <a:buChar char="•"/>
            </a:pPr>
            <a:r>
              <a:rPr lang="en-US" dirty="0"/>
              <a:t>The logical grouping of counters (Example: Processor, Memory)</a:t>
            </a:r>
          </a:p>
          <a:p>
            <a:r>
              <a:rPr lang="en-US" b="1" dirty="0">
                <a:solidFill>
                  <a:srgbClr val="FF0000"/>
                </a:solidFill>
              </a:rPr>
              <a:t>Counter</a:t>
            </a:r>
            <a:endParaRPr lang="en-US" dirty="0">
              <a:solidFill>
                <a:srgbClr val="FF0000"/>
              </a:solidFill>
            </a:endParaRPr>
          </a:p>
          <a:p>
            <a:pPr marL="171450" lvl="0" indent="-171450">
              <a:buFont typeface="Arial" pitchFamily="34" charset="0"/>
              <a:buChar char="•"/>
            </a:pPr>
            <a:r>
              <a:rPr lang="en-US" dirty="0"/>
              <a:t>The name of the counter (Example: % Processor Time)</a:t>
            </a:r>
          </a:p>
          <a:p>
            <a:r>
              <a:rPr lang="en-US" b="1" dirty="0">
                <a:solidFill>
                  <a:srgbClr val="FF0000"/>
                </a:solidFill>
              </a:rPr>
              <a:t>Instance</a:t>
            </a:r>
            <a:r>
              <a:rPr lang="en-US" dirty="0">
                <a:solidFill>
                  <a:srgbClr val="FF0000"/>
                </a:solidFill>
              </a:rPr>
              <a:t> </a:t>
            </a:r>
          </a:p>
          <a:p>
            <a:pPr marL="171450" lvl="0" indent="-171450">
              <a:buFont typeface="Arial" pitchFamily="34" charset="0"/>
              <a:buChar char="•"/>
            </a:pPr>
            <a:r>
              <a:rPr lang="en-US" dirty="0"/>
              <a:t>A specific instance of a counter on the computer (Example: _Total)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151846617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120</a:t>
            </a:fld>
            <a:endParaRPr lang="en-US"/>
          </a:p>
        </p:txBody>
      </p:sp>
      <p:sp>
        <p:nvSpPr>
          <p:cNvPr id="3" name="Date Placeholder 2">
            <a:extLst>
              <a:ext uri="{FF2B5EF4-FFF2-40B4-BE49-F238E27FC236}">
                <a16:creationId xmlns:a16="http://schemas.microsoft.com/office/drawing/2014/main" id="{1A0B76F9-3F92-4745-AA72-2039D73104F8}"/>
              </a:ext>
            </a:extLst>
          </p:cNvPr>
          <p:cNvSpPr>
            <a:spLocks noGrp="1"/>
          </p:cNvSpPr>
          <p:nvPr>
            <p:ph type="dt" idx="12"/>
          </p:nvPr>
        </p:nvSpPr>
        <p:spPr/>
        <p:txBody>
          <a:bodyPr/>
          <a:lstStyle/>
          <a:p>
            <a:fld id="{98343A3E-C65B-474B-B284-72A2415C99C0}" type="datetime1">
              <a:rPr lang="en-US" smtClean="0"/>
              <a:t>12/21/2018</a:t>
            </a:fld>
            <a:endParaRPr lang="en-US"/>
          </a:p>
        </p:txBody>
      </p:sp>
      <p:sp>
        <p:nvSpPr>
          <p:cNvPr id="10" name="Slide Image Placeholder 9">
            <a:extLst>
              <a:ext uri="{FF2B5EF4-FFF2-40B4-BE49-F238E27FC236}">
                <a16:creationId xmlns:a16="http://schemas.microsoft.com/office/drawing/2014/main" id="{B080087F-9B63-4FCC-87C0-CC79C9FF5FED}"/>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9EF5BC6-BB55-444F-AE42-1679207E516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29186FA5-7D91-4142-B389-05BC0ADD7EE6}"/>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63152550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On a 64-bit version of Windows or Windows Server, you might have difficulty with viewing or logging 32-bit performance counters. To view or log 32-bit performance counters, consider using the 32-bit version of </a:t>
            </a:r>
            <a:r>
              <a:rPr lang="en-US" dirty="0" err="1"/>
              <a:t>Perfmon</a:t>
            </a:r>
            <a:r>
              <a:rPr lang="en-US" dirty="0"/>
              <a:t> instead. The command </a:t>
            </a:r>
            <a:r>
              <a:rPr lang="en-US" i="1" dirty="0"/>
              <a:t>mmc.exe /32</a:t>
            </a:r>
            <a:r>
              <a:rPr lang="en-US" dirty="0"/>
              <a:t> starts a 32-bit instance of the Microsoft Management Console (MMC). After the 32-bit instance of MMC is running, add the Performance Monitor snap-in.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418201708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table on the slide shows the conditions where the 32-bit version of </a:t>
            </a:r>
            <a:r>
              <a:rPr lang="en-US" dirty="0" err="1"/>
              <a:t>Perfmon</a:t>
            </a:r>
            <a:r>
              <a:rPr lang="en-US" dirty="0"/>
              <a:t> might not see 64-bit counters and where the 64-bit version of </a:t>
            </a:r>
            <a:r>
              <a:rPr lang="en-US" dirty="0" err="1"/>
              <a:t>Perfmon</a:t>
            </a:r>
            <a:r>
              <a:rPr lang="en-US" dirty="0"/>
              <a:t> might not see 32-bit counters.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24139517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3"/>
          </p:nvPr>
        </p:nvSpPr>
        <p:spPr/>
        <p:txBody>
          <a:bodyPr/>
          <a:lstStyle/>
          <a:p>
            <a:fld id="{EC87E0CF-87F6-4B58-B8B8-DCAB2DAAF3CA}" type="slidenum">
              <a:rPr lang="en-US" smtClean="0"/>
              <a:pPr/>
              <a:t>123</a:t>
            </a:fld>
            <a:endParaRPr lang="en-US"/>
          </a:p>
        </p:txBody>
      </p:sp>
      <p:sp>
        <p:nvSpPr>
          <p:cNvPr id="3" name="Date Placeholder 2">
            <a:extLst>
              <a:ext uri="{FF2B5EF4-FFF2-40B4-BE49-F238E27FC236}">
                <a16:creationId xmlns:a16="http://schemas.microsoft.com/office/drawing/2014/main" id="{1215B0C0-E5D8-4E46-A54E-EA968C86FB78}"/>
              </a:ext>
            </a:extLst>
          </p:cNvPr>
          <p:cNvSpPr>
            <a:spLocks noGrp="1"/>
          </p:cNvSpPr>
          <p:nvPr>
            <p:ph type="dt" idx="15"/>
          </p:nvPr>
        </p:nvSpPr>
        <p:spPr/>
        <p:txBody>
          <a:bodyPr/>
          <a:lstStyle/>
          <a:p>
            <a:fld id="{6D50A064-0189-4F17-A351-AA3748785BA8}" type="datetime1">
              <a:rPr lang="en-US" smtClean="0"/>
              <a:t>12/21/2018</a:t>
            </a:fld>
            <a:endParaRPr lang="en-US"/>
          </a:p>
        </p:txBody>
      </p:sp>
      <p:sp>
        <p:nvSpPr>
          <p:cNvPr id="8" name="Slide Image Placeholder 7">
            <a:extLst>
              <a:ext uri="{FF2B5EF4-FFF2-40B4-BE49-F238E27FC236}">
                <a16:creationId xmlns:a16="http://schemas.microsoft.com/office/drawing/2014/main" id="{EE4402E8-2EA7-4193-9D00-7E2272B203D4}"/>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FA351A47-ABCB-4338-85BD-CB2EA0A493E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Header Placeholder 3">
            <a:extLst>
              <a:ext uri="{FF2B5EF4-FFF2-40B4-BE49-F238E27FC236}">
                <a16:creationId xmlns:a16="http://schemas.microsoft.com/office/drawing/2014/main" id="{2A98CFE3-9F8B-4B50-8CC9-ECDE547B8B73}"/>
              </a:ext>
            </a:extLst>
          </p:cNvPr>
          <p:cNvSpPr>
            <a:spLocks noGrp="1"/>
          </p:cNvSpPr>
          <p:nvPr>
            <p:ph type="hdr" sz="quarter" idx="16"/>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504216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To remove the counters, select the counter instances, and then</a:t>
            </a:r>
          </a:p>
          <a:p>
            <a:pPr marL="171450" indent="-171450">
              <a:buFont typeface="Arial" pitchFamily="34" charset="0"/>
              <a:buChar char="•"/>
            </a:pPr>
            <a:r>
              <a:rPr lang="en-US" dirty="0"/>
              <a:t>either click </a:t>
            </a:r>
            <a:r>
              <a:rPr lang="en-US" b="1" dirty="0"/>
              <a:t>X </a:t>
            </a:r>
            <a:r>
              <a:rPr lang="en-US" dirty="0"/>
              <a:t>on the toolbar</a:t>
            </a:r>
          </a:p>
          <a:p>
            <a:pPr marL="176213"/>
            <a:r>
              <a:rPr lang="en-US" dirty="0"/>
              <a:t>or</a:t>
            </a:r>
          </a:p>
          <a:p>
            <a:pPr marL="171450" indent="-171450">
              <a:buFont typeface="Arial" pitchFamily="34" charset="0"/>
              <a:buChar char="•"/>
            </a:pPr>
            <a:r>
              <a:rPr lang="en-US" dirty="0"/>
              <a:t>press the </a:t>
            </a:r>
            <a:r>
              <a:rPr lang="en-US" b="1" dirty="0"/>
              <a:t>Delete</a:t>
            </a:r>
            <a:r>
              <a:rPr lang="en-US" dirty="0"/>
              <a:t> key.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3922732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14</a:t>
            </a:fld>
            <a:endParaRPr lang="en-US"/>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fld id="{592BAB5C-9CDE-47A0-89B0-1BD39C8B7942}" type="datetime1">
              <a:rPr lang="en-US" smtClean="0"/>
              <a:t>12/21/2018</a:t>
            </a:fld>
            <a:endParaRPr lang="en-US"/>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5050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15</a:t>
            </a:fld>
            <a:endParaRPr lang="en-US"/>
          </a:p>
        </p:txBody>
      </p:sp>
      <p:sp>
        <p:nvSpPr>
          <p:cNvPr id="3" name="Date Placeholder 2">
            <a:extLst>
              <a:ext uri="{FF2B5EF4-FFF2-40B4-BE49-F238E27FC236}">
                <a16:creationId xmlns:a16="http://schemas.microsoft.com/office/drawing/2014/main" id="{1A0B76F9-3F92-4745-AA72-2039D73104F8}"/>
              </a:ext>
            </a:extLst>
          </p:cNvPr>
          <p:cNvSpPr>
            <a:spLocks noGrp="1"/>
          </p:cNvSpPr>
          <p:nvPr>
            <p:ph type="dt" idx="12"/>
          </p:nvPr>
        </p:nvSpPr>
        <p:spPr/>
        <p:txBody>
          <a:bodyPr/>
          <a:lstStyle/>
          <a:p>
            <a:fld id="{98343A3E-C65B-474B-B284-72A2415C99C0}" type="datetime1">
              <a:rPr lang="en-US" smtClean="0"/>
              <a:t>12/21/2018</a:t>
            </a:fld>
            <a:endParaRPr lang="en-US"/>
          </a:p>
        </p:txBody>
      </p:sp>
      <p:sp>
        <p:nvSpPr>
          <p:cNvPr id="10" name="Slide Image Placeholder 9">
            <a:extLst>
              <a:ext uri="{FF2B5EF4-FFF2-40B4-BE49-F238E27FC236}">
                <a16:creationId xmlns:a16="http://schemas.microsoft.com/office/drawing/2014/main" id="{B080087F-9B63-4FCC-87C0-CC79C9FF5FED}"/>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9EF5BC6-BB55-444F-AE42-1679207E516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29186FA5-7D91-4142-B389-05BC0ADD7EE6}"/>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26179042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To show or hide the console tree (on the left), use the button menu. This is helpful when you need the extra screen space.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132455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To highlight the counter lines in the chart of the selected counter instances, either click the highlighter icon at the top of the </a:t>
            </a:r>
            <a:r>
              <a:rPr lang="en-US" b="1" dirty="0" err="1"/>
              <a:t>Perfmon</a:t>
            </a:r>
            <a:r>
              <a:rPr lang="en-US" dirty="0"/>
              <a:t> window or press </a:t>
            </a:r>
            <a:r>
              <a:rPr lang="en-US" b="1" dirty="0"/>
              <a:t>Ctrl + H</a:t>
            </a:r>
            <a:r>
              <a:rPr lang="en-US" dirty="0"/>
              <a:t>.</a:t>
            </a:r>
          </a:p>
          <a:p>
            <a:r>
              <a:rPr lang="en-US" dirty="0"/>
              <a:t>This feature is very helpful when you are looking at a lot of counter instances. The color of the highlighted counter (or counters) contrasts with the background color of the chart.</a:t>
            </a:r>
          </a:p>
          <a:p>
            <a:pPr lvl="0"/>
            <a:r>
              <a:rPr lang="en-US" dirty="0"/>
              <a:t>For example, if the chart background is black, the highlighted counter is white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2474490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When you have a counter log loaded into </a:t>
            </a:r>
            <a:r>
              <a:rPr lang="en-US" dirty="0" err="1"/>
              <a:t>Perfmon</a:t>
            </a:r>
            <a:r>
              <a:rPr lang="en-US" dirty="0"/>
              <a:t>, remember that there might be more data in the log than what the chart can show. In Windows Server 2008 and later, the </a:t>
            </a:r>
            <a:r>
              <a:rPr lang="en-US" dirty="0" err="1"/>
              <a:t>Perfmon</a:t>
            </a:r>
            <a:r>
              <a:rPr lang="en-US" dirty="0"/>
              <a:t> chart can show up to 1000 data points.</a:t>
            </a:r>
          </a:p>
          <a:p>
            <a:r>
              <a:rPr lang="en-US" dirty="0"/>
              <a:t>In the example on this slide, the counter log has more than 1000 data points, so you can </a:t>
            </a:r>
            <a:r>
              <a:rPr lang="en-US" i="1" dirty="0"/>
              <a:t>zoom in</a:t>
            </a:r>
            <a:r>
              <a:rPr lang="en-US" dirty="0"/>
              <a:t> to the specific time ranges to see more details.</a:t>
            </a:r>
          </a:p>
          <a:p>
            <a:r>
              <a:rPr lang="en-US" dirty="0"/>
              <a:t>The </a:t>
            </a:r>
            <a:r>
              <a:rPr lang="en-US" dirty="0" err="1"/>
              <a:t>Perfmon</a:t>
            </a:r>
            <a:r>
              <a:rPr lang="en-US" dirty="0"/>
              <a:t> chart on Windows XP, Windows Server 2003, and earlier can show up to 500 data points.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1500400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a:t>
            </a:r>
            <a:r>
              <a:rPr lang="en-US" b="1" dirty="0"/>
              <a:t>Last</a:t>
            </a:r>
            <a:r>
              <a:rPr lang="en-US" dirty="0"/>
              <a:t>, </a:t>
            </a:r>
            <a:r>
              <a:rPr lang="en-US" b="1" dirty="0"/>
              <a:t>Minimum</a:t>
            </a:r>
            <a:r>
              <a:rPr lang="en-US" dirty="0"/>
              <a:t>, </a:t>
            </a:r>
            <a:r>
              <a:rPr lang="en-US" b="1" dirty="0"/>
              <a:t>Maximum</a:t>
            </a:r>
            <a:r>
              <a:rPr lang="en-US" dirty="0"/>
              <a:t>, and </a:t>
            </a:r>
            <a:r>
              <a:rPr lang="en-US" b="1" dirty="0"/>
              <a:t>Average</a:t>
            </a:r>
            <a:r>
              <a:rPr lang="en-US" dirty="0"/>
              <a:t> fields show the respective values for the counter instance that is selected. If more than one counter instance is selected, the last selected counter is used. The values are based on the data points that are in the current view of the chart.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10" name="Slide Image Placeholder 9"/>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4129671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67087899-B757-42DD-BFAC-FD8FB9602085}"/>
              </a:ext>
            </a:extLst>
          </p:cNvPr>
          <p:cNvSpPr>
            <a:spLocks noGrp="1"/>
          </p:cNvSpPr>
          <p:nvPr>
            <p:ph type="sldNum" sz="quarter" idx="10"/>
          </p:nvPr>
        </p:nvSpPr>
        <p:spPr/>
        <p:txBody>
          <a:bodyPr/>
          <a:lstStyle/>
          <a:p>
            <a:fld id="{F475C4C8-7DEA-455A-9336-A4C7DB3AE516}" type="slidenum">
              <a:rPr lang="en-US" smtClean="0"/>
              <a:pPr/>
              <a:t>2</a:t>
            </a:fld>
            <a:endParaRPr lang="en-US"/>
          </a:p>
        </p:txBody>
      </p:sp>
      <p:sp>
        <p:nvSpPr>
          <p:cNvPr id="3" name="Date Placeholder 2">
            <a:extLst>
              <a:ext uri="{FF2B5EF4-FFF2-40B4-BE49-F238E27FC236}">
                <a16:creationId xmlns:a16="http://schemas.microsoft.com/office/drawing/2014/main" id="{2A3279EF-EF08-4E77-A509-F922EC61A8AC}"/>
              </a:ext>
            </a:extLst>
          </p:cNvPr>
          <p:cNvSpPr>
            <a:spLocks noGrp="1"/>
          </p:cNvSpPr>
          <p:nvPr>
            <p:ph type="dt" idx="12"/>
          </p:nvPr>
        </p:nvSpPr>
        <p:spPr/>
        <p:txBody>
          <a:bodyPr/>
          <a:lstStyle/>
          <a:p>
            <a:fld id="{DB0F5A79-03C7-4F04-B936-1D8348BF7B8D}" type="datetime1">
              <a:rPr lang="en-US" smtClean="0"/>
              <a:t>12/21/2018</a:t>
            </a:fld>
            <a:endParaRPr lang="en-US"/>
          </a:p>
        </p:txBody>
      </p:sp>
      <p:sp>
        <p:nvSpPr>
          <p:cNvPr id="10" name="Slide Image Placeholder 9">
            <a:extLst>
              <a:ext uri="{FF2B5EF4-FFF2-40B4-BE49-F238E27FC236}">
                <a16:creationId xmlns:a16="http://schemas.microsoft.com/office/drawing/2014/main" id="{71623331-4C35-4EFF-9868-F85DF8DB4AAA}"/>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D4BB9EA6-88F5-449F-9E36-08AD1C866DB2}"/>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Header Placeholder 3">
            <a:extLst>
              <a:ext uri="{FF2B5EF4-FFF2-40B4-BE49-F238E27FC236}">
                <a16:creationId xmlns:a16="http://schemas.microsoft.com/office/drawing/2014/main" id="{1B5D50AE-A09E-4DDD-9B13-A2619C0E3244}"/>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2646942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scale of a counter controls the amplitude of the counter in the chart, i.e., if the scale is 10, the counter value is multiplied by 10 and plotted on the chart. In the example on the slide, the counter value of 8.465 is multiplied by the scale value of 10 and then plotted on the chart at 84.65. The values in the number fields (Minimum, Average, Maximum, and Last) are not multiplied by the scale.</a:t>
            </a:r>
          </a:p>
          <a:p>
            <a:r>
              <a:rPr lang="en-US" dirty="0"/>
              <a:t>Note: It is possible to scale a value greater than the maximum vertical values on the chart.</a:t>
            </a:r>
          </a:p>
          <a:p>
            <a:r>
              <a:rPr lang="en-US" dirty="0"/>
              <a:t>In the example, if your value was 78.28 multiplied by a scale value of 10 and then plotted on the chart 782.8, and since the chart only allows us to plot a value of 100 (the maximum vertical value), 782.8 will be graphed as 100. It is also true if we try to plot a value of less than 1, it will be plotted as zero.</a:t>
            </a:r>
          </a:p>
          <a:p>
            <a:r>
              <a:rPr lang="en-US" dirty="0"/>
              <a:t>When you analyze the counter data, use the values in the number fields first, and then use the line chart to show relative data over time.</a:t>
            </a:r>
          </a:p>
          <a:p>
            <a:pPr lvl="0"/>
            <a:r>
              <a:rPr lang="en-US" dirty="0"/>
              <a:t>For example, an increasing trend, over a few days, might </a:t>
            </a:r>
            <a:r>
              <a:rPr lang="en-US" i="1" dirty="0"/>
              <a:t>appear</a:t>
            </a:r>
            <a:r>
              <a:rPr lang="en-US" dirty="0"/>
              <a:t> as a clear memory leak, until you look at the number fields and realize that it was only a 1 MB leak. It is necessary to always look at the number fields first, because they are not modified by the scale multiplier.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15306235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Windows Server 2008 and later includes a new version of Performance Monitor (</a:t>
            </a:r>
            <a:r>
              <a:rPr lang="en-US" dirty="0" err="1"/>
              <a:t>Perfmon</a:t>
            </a:r>
            <a:r>
              <a:rPr lang="en-US" dirty="0"/>
              <a:t>). One of its features is to scale selected counters. This means that </a:t>
            </a:r>
            <a:r>
              <a:rPr lang="en-US" dirty="0" err="1"/>
              <a:t>Perfmon</a:t>
            </a:r>
            <a:r>
              <a:rPr lang="en-US" dirty="0"/>
              <a:t> determines the best scale multiplier that fits most of the counter data within the chart’s current minimum and maximum range. This feature is helpful when you are looking either at counters that measure different resources or at counters of different units (megabytes, kilobytes, and bytes).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380181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counter values that exceed the maximum value of the chart are plotted at the maximum value of the chart. The </a:t>
            </a:r>
            <a:r>
              <a:rPr lang="en-US" i="1" dirty="0"/>
              <a:t>Scale selected counters</a:t>
            </a:r>
            <a:r>
              <a:rPr lang="en-US" dirty="0"/>
              <a:t> feature changes the scale to the optimal setting that fits within the current minimum and maximum range of the chart. The figure on the slide shows that most of the data points of the </a:t>
            </a:r>
            <a:r>
              <a:rPr lang="en-US" b="1" dirty="0"/>
              <a:t>Available </a:t>
            </a:r>
            <a:r>
              <a:rPr lang="en-US" b="1" dirty="0" err="1"/>
              <a:t>MBytes</a:t>
            </a:r>
            <a:r>
              <a:rPr lang="en-US" dirty="0"/>
              <a:t> performance counter are too high to plot on the chart, but a quick auto</a:t>
            </a:r>
            <a:r>
              <a:rPr lang="en-US" i="1" dirty="0"/>
              <a:t>-scale</a:t>
            </a:r>
            <a:r>
              <a:rPr lang="en-US" dirty="0"/>
              <a:t> of the performance counter gives the optimal scale to see counter values relative to each other.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5677879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If you are working with counters that do not fit on the current chart range, it might be better to increase the chart range instead of </a:t>
            </a:r>
            <a:r>
              <a:rPr lang="en-US" i="1" dirty="0"/>
              <a:t>auto-scaling</a:t>
            </a:r>
            <a:r>
              <a:rPr lang="en-US" dirty="0"/>
              <a:t> the counters. This technique works best with counters of the same type or same unit.</a:t>
            </a:r>
          </a:p>
          <a:p>
            <a:pPr lvl="0"/>
            <a:r>
              <a:rPr lang="en-US" dirty="0"/>
              <a:t>For example, the </a:t>
            </a:r>
            <a:r>
              <a:rPr lang="en-US" b="1" dirty="0"/>
              <a:t>\</a:t>
            </a:r>
            <a:r>
              <a:rPr lang="en-US" i="1" dirty="0"/>
              <a:t>Process(*)\Virtual Bytes </a:t>
            </a:r>
            <a:r>
              <a:rPr lang="en-US" dirty="0"/>
              <a:t>performance counter has an instance for every process recorded in the log or an instance for every process on the system (when looking at live counters). It might be tempting to </a:t>
            </a:r>
            <a:r>
              <a:rPr lang="en-US" i="1" dirty="0"/>
              <a:t>auto-scale</a:t>
            </a:r>
            <a:r>
              <a:rPr lang="en-US" dirty="0"/>
              <a:t> the entire counter instances, but an instance that is 10 times larger than the others would be reduced in scale by a factor of 10, making it look smaller than the others. This effect might be undesirable if you want to see which instance is the largest. In this case, increasing the maximum range of the chart until all of the counters fit will help you compare the counter instances.</a:t>
            </a:r>
          </a:p>
          <a:p>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2344120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You can adjust the properties of a single counter instance, including the line color, thickness, style, and scale of the counter instance.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5806903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25</a:t>
            </a:fld>
            <a:endParaRPr lang="en-US"/>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fld id="{592BAB5C-9CDE-47A0-89B0-1BD39C8B7942}" type="datetime1">
              <a:rPr lang="en-US" smtClean="0"/>
              <a:t>12/21/2018</a:t>
            </a:fld>
            <a:endParaRPr lang="en-US"/>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23956444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26</a:t>
            </a:fld>
            <a:endParaRPr lang="en-US"/>
          </a:p>
        </p:txBody>
      </p:sp>
      <p:sp>
        <p:nvSpPr>
          <p:cNvPr id="3" name="Date Placeholder 2">
            <a:extLst>
              <a:ext uri="{FF2B5EF4-FFF2-40B4-BE49-F238E27FC236}">
                <a16:creationId xmlns:a16="http://schemas.microsoft.com/office/drawing/2014/main" id="{1A0B76F9-3F92-4745-AA72-2039D73104F8}"/>
              </a:ext>
            </a:extLst>
          </p:cNvPr>
          <p:cNvSpPr>
            <a:spLocks noGrp="1"/>
          </p:cNvSpPr>
          <p:nvPr>
            <p:ph type="dt" idx="12"/>
          </p:nvPr>
        </p:nvSpPr>
        <p:spPr/>
        <p:txBody>
          <a:bodyPr/>
          <a:lstStyle/>
          <a:p>
            <a:fld id="{98343A3E-C65B-474B-B284-72A2415C99C0}" type="datetime1">
              <a:rPr lang="en-US" smtClean="0"/>
              <a:t>12/21/2018</a:t>
            </a:fld>
            <a:endParaRPr lang="en-US"/>
          </a:p>
        </p:txBody>
      </p:sp>
      <p:sp>
        <p:nvSpPr>
          <p:cNvPr id="10" name="Slide Image Placeholder 9">
            <a:extLst>
              <a:ext uri="{FF2B5EF4-FFF2-40B4-BE49-F238E27FC236}">
                <a16:creationId xmlns:a16="http://schemas.microsoft.com/office/drawing/2014/main" id="{B080087F-9B63-4FCC-87C0-CC79C9FF5FED}"/>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9EF5BC6-BB55-444F-AE42-1679207E516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29186FA5-7D91-4142-B389-05BC0ADD7EE6}"/>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9618801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a:t>
            </a:r>
            <a:r>
              <a:rPr lang="en-US" dirty="0" err="1"/>
              <a:t>Perfmon</a:t>
            </a:r>
            <a:r>
              <a:rPr lang="en-US" dirty="0"/>
              <a:t> has a histogram view, which presents the counter values in a bar chart. Only one value of each counter instance can be shown at a time, and you can choose which value to show. This view can help you visually determine which counter has the highest value and how that counter relates to other counters.</a:t>
            </a:r>
          </a:p>
          <a:p>
            <a:pPr lvl="0"/>
            <a:r>
              <a:rPr lang="en-US" dirty="0"/>
              <a:t>For example, this view is good for seeing which instance of </a:t>
            </a:r>
            <a:r>
              <a:rPr lang="en-US" i="1" dirty="0"/>
              <a:t>\Process(*)\% Processor Time</a:t>
            </a:r>
            <a:r>
              <a:rPr lang="en-US" dirty="0"/>
              <a:t> is the highest. However, remember the </a:t>
            </a:r>
            <a:r>
              <a:rPr lang="en-US" dirty="0" err="1"/>
              <a:t>Perfmon</a:t>
            </a:r>
            <a:r>
              <a:rPr lang="en-US" dirty="0"/>
              <a:t> does not dynamically add the counter instances—which means, the new counter instances are not automatically added to the view. Other tools, like Task Manager and Resource Monitor, can show new process instances as they come and go</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4802472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Report view is another way of viewing performance-counter data. In this view, the counter values appear as a single value, similar to the histogram view, but the data appears as text. This is helpful when you are looking at many counter instances at the same time. This view is commonly used for </a:t>
            </a:r>
            <a:r>
              <a:rPr lang="en-US" i="1" dirty="0"/>
              <a:t>dashboard</a:t>
            </a:r>
            <a:r>
              <a:rPr lang="en-US" dirty="0"/>
              <a:t> views of many computer systems and many different resources.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31143211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a:t>
            </a:r>
            <a:r>
              <a:rPr lang="en-US" b="1" dirty="0"/>
              <a:t>_</a:t>
            </a:r>
            <a:r>
              <a:rPr lang="en-US" i="1" dirty="0"/>
              <a:t>Total</a:t>
            </a:r>
            <a:r>
              <a:rPr lang="en-US" dirty="0"/>
              <a:t> counter instance is a special counter instance. It is typically a sum or the average of all of the counter instances of a given counter. This instance does not exist for all the counter objects. Each counter object might implement this counter instance differently, so ensure to understand how it is calculating the values.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1825846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3</a:t>
            </a:fld>
            <a:endParaRPr lang="en-US"/>
          </a:p>
        </p:txBody>
      </p:sp>
      <p:sp>
        <p:nvSpPr>
          <p:cNvPr id="3" name="Date Placeholder 2">
            <a:extLst>
              <a:ext uri="{FF2B5EF4-FFF2-40B4-BE49-F238E27FC236}">
                <a16:creationId xmlns:a16="http://schemas.microsoft.com/office/drawing/2014/main" id="{82C0C817-6383-40C6-A619-A7F43126961B}"/>
              </a:ext>
            </a:extLst>
          </p:cNvPr>
          <p:cNvSpPr>
            <a:spLocks noGrp="1"/>
          </p:cNvSpPr>
          <p:nvPr>
            <p:ph type="dt" idx="12"/>
          </p:nvPr>
        </p:nvSpPr>
        <p:spPr/>
        <p:txBody>
          <a:bodyPr/>
          <a:lstStyle/>
          <a:p>
            <a:fld id="{93F0BA74-B6B0-4726-B93D-848B68F9209C}" type="datetime1">
              <a:rPr lang="en-US" smtClean="0"/>
              <a:t>12/21/2018</a:t>
            </a:fld>
            <a:endParaRPr lang="en-US"/>
          </a:p>
        </p:txBody>
      </p:sp>
      <p:sp>
        <p:nvSpPr>
          <p:cNvPr id="8" name="Slide Image Placeholder 7">
            <a:extLst>
              <a:ext uri="{FF2B5EF4-FFF2-40B4-BE49-F238E27FC236}">
                <a16:creationId xmlns:a16="http://schemas.microsoft.com/office/drawing/2014/main" id="{F98C1305-7F63-4C5E-9604-A0FF494BE45D}"/>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9BFE94D2-9DA0-437E-8011-0DB757A5E8DD}"/>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A24C5275-F675-4BEB-AAB5-B95AC3507DD6}"/>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4891197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Every instance of a counter must have a unique name. The </a:t>
            </a:r>
            <a:r>
              <a:rPr lang="en-US" dirty="0" err="1"/>
              <a:t>Perfmon</a:t>
            </a:r>
            <a:r>
              <a:rPr lang="en-US" dirty="0"/>
              <a:t> deals with this by adding a suffix of </a:t>
            </a:r>
            <a:r>
              <a:rPr lang="en-US" i="1" dirty="0"/>
              <a:t>#x</a:t>
            </a:r>
            <a:r>
              <a:rPr lang="en-US" dirty="0"/>
              <a:t> to each counter instance of the same name, where </a:t>
            </a:r>
            <a:r>
              <a:rPr lang="en-US" i="1" dirty="0"/>
              <a:t>x</a:t>
            </a:r>
            <a:r>
              <a:rPr lang="en-US" dirty="0"/>
              <a:t> is the lowest number available. The </a:t>
            </a:r>
            <a:r>
              <a:rPr lang="en-US" i="1" dirty="0"/>
              <a:t>Process</a:t>
            </a:r>
            <a:r>
              <a:rPr lang="en-US" dirty="0"/>
              <a:t> counter object commonly has multiple instances with the same name.</a:t>
            </a:r>
          </a:p>
          <a:p>
            <a:endParaRPr lang="en-US" dirty="0"/>
          </a:p>
          <a:p>
            <a:endParaRPr lang="en-US" dirty="0"/>
          </a:p>
          <a:p>
            <a:r>
              <a:rPr lang="en-US" dirty="0"/>
              <a:t>For example, services in Windows and Windows Server are hosted by surrogate processes, which are called </a:t>
            </a:r>
            <a:r>
              <a:rPr lang="en-US" i="1" dirty="0"/>
              <a:t>service hosts</a:t>
            </a:r>
            <a:r>
              <a:rPr lang="en-US" dirty="0"/>
              <a:t> or </a:t>
            </a:r>
            <a:r>
              <a:rPr lang="en-US" i="1" dirty="0" err="1"/>
              <a:t>svchost.exe’s</a:t>
            </a:r>
            <a:r>
              <a:rPr lang="en-US" i="1" dirty="0"/>
              <a:t>.</a:t>
            </a:r>
            <a:r>
              <a:rPr lang="en-US" dirty="0"/>
              <a:t> If every service had a process, a </a:t>
            </a:r>
            <a:r>
              <a:rPr lang="en-US" i="1" dirty="0"/>
              <a:t>lot</a:t>
            </a:r>
            <a:r>
              <a:rPr lang="en-US" dirty="0"/>
              <a:t> more processes would be running. Many of the services have low overhead, so it makes sense to consolidate multiple services into a process. In any case, this results in a lot of </a:t>
            </a:r>
            <a:r>
              <a:rPr lang="en-US" dirty="0" err="1"/>
              <a:t>svchost.exe’s</a:t>
            </a:r>
            <a:r>
              <a:rPr lang="en-US" dirty="0"/>
              <a:t>, and the </a:t>
            </a:r>
            <a:r>
              <a:rPr lang="en-US" dirty="0" err="1"/>
              <a:t>Perfmon</a:t>
            </a:r>
            <a:r>
              <a:rPr lang="en-US" dirty="0"/>
              <a:t> needs to create a lot of </a:t>
            </a:r>
            <a:r>
              <a:rPr lang="en-US" i="1" dirty="0"/>
              <a:t>#x</a:t>
            </a:r>
            <a:r>
              <a:rPr lang="en-US" dirty="0"/>
              <a:t> suffixes to make them unique.</a:t>
            </a:r>
          </a:p>
          <a:p>
            <a:r>
              <a:rPr lang="en-US" dirty="0"/>
              <a:t>Windows XP, Windows Server 2003, and later support the </a:t>
            </a:r>
            <a:r>
              <a:rPr lang="en-US" b="1" dirty="0" err="1"/>
              <a:t>ProcessNameFormat</a:t>
            </a:r>
            <a:r>
              <a:rPr lang="en-US" dirty="0"/>
              <a:t> registry key, which changes the behavior of the </a:t>
            </a:r>
            <a:r>
              <a:rPr lang="en-US" dirty="0" err="1"/>
              <a:t>Perfmon</a:t>
            </a:r>
            <a:r>
              <a:rPr lang="en-US" dirty="0"/>
              <a:t> to display the Process object instances as </a:t>
            </a:r>
            <a:r>
              <a:rPr lang="en-US" i="1" dirty="0"/>
              <a:t>&lt;</a:t>
            </a:r>
            <a:r>
              <a:rPr lang="en-US" i="1" dirty="0" err="1"/>
              <a:t>ProcessName</a:t>
            </a:r>
            <a:r>
              <a:rPr lang="en-US" i="1" dirty="0"/>
              <a:t>&gt;_&lt;</a:t>
            </a:r>
            <a:r>
              <a:rPr lang="en-US" i="1" dirty="0" err="1"/>
              <a:t>ProcessID</a:t>
            </a:r>
            <a:r>
              <a:rPr lang="en-US" i="1" dirty="0"/>
              <a:t>&gt;</a:t>
            </a:r>
            <a:r>
              <a:rPr lang="en-US" dirty="0"/>
              <a:t>.</a:t>
            </a:r>
          </a:p>
          <a:p>
            <a:r>
              <a:rPr lang="en-US" dirty="0">
                <a:solidFill>
                  <a:srgbClr val="FF0000"/>
                </a:solidFill>
              </a:rPr>
              <a:t>There is a process counter (</a:t>
            </a:r>
            <a:r>
              <a:rPr lang="en-US" i="1" dirty="0">
                <a:solidFill>
                  <a:srgbClr val="FF0000"/>
                </a:solidFill>
              </a:rPr>
              <a:t>\Process(&lt;process&gt;)\ID process</a:t>
            </a:r>
            <a:r>
              <a:rPr lang="en-US" dirty="0">
                <a:solidFill>
                  <a:srgbClr val="FF0000"/>
                </a:solidFill>
              </a:rPr>
              <a:t>) that can be utilized to find information (Process ID) and also that which utilizes this format</a:t>
            </a:r>
            <a:r>
              <a:rPr lang="en-US" dirty="0"/>
              <a:t>. This approach may be better than enabling the registry key to prevent MPs from being unable to report data.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
        <p:nvSpPr>
          <p:cNvPr id="5" name="Rectangle 4"/>
          <p:cNvSpPr/>
          <p:nvPr/>
        </p:nvSpPr>
        <p:spPr>
          <a:xfrm>
            <a:off x="901700" y="3854903"/>
            <a:ext cx="5080000" cy="577273"/>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a:ea typeface="+mn-ea"/>
                <a:cs typeface="+mn-cs"/>
              </a:rPr>
              <a:t>NOTE: The Management Packs (MPs) like SCOM may not alert if you selected a specific process PID, and the PID changed due to the process being closed and a new instance started in its place.</a:t>
            </a:r>
          </a:p>
        </p:txBody>
      </p:sp>
    </p:spTree>
    <p:extLst>
      <p:ext uri="{BB962C8B-B14F-4D97-AF65-F5344CB8AC3E}">
        <p14:creationId xmlns:p14="http://schemas.microsoft.com/office/powerpoint/2010/main" val="38875870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31</a:t>
            </a:fld>
            <a:endParaRPr lang="en-US"/>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fld id="{592BAB5C-9CDE-47A0-89B0-1BD39C8B7942}" type="datetime1">
              <a:rPr lang="en-US" smtClean="0"/>
              <a:t>12/21/2018</a:t>
            </a:fld>
            <a:endParaRPr lang="en-US"/>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21679555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457112" indent="-457112">
              <a:buFont typeface="+mj-lt"/>
              <a:buAutoNum type="arabicPeriod"/>
            </a:pPr>
            <a:r>
              <a:rPr lang="en-US" dirty="0"/>
              <a:t>The last, minimum, maximum, and average fields are not multiplied by the scale. The scale multiplier can be misinterpreted.</a:t>
            </a:r>
          </a:p>
          <a:p>
            <a:pPr marL="457112" indent="-457112">
              <a:buFont typeface="+mj-lt"/>
              <a:buAutoNum type="arabicPeriod"/>
            </a:pPr>
            <a:r>
              <a:rPr lang="en-US" dirty="0"/>
              <a:t>Change the vertical scale of the graph for counters of the same type.</a:t>
            </a:r>
          </a:p>
          <a:p>
            <a:pPr marL="457112" indent="-457112">
              <a:buFont typeface="+mj-lt"/>
              <a:buAutoNum type="arabicPeriod"/>
            </a:pPr>
            <a:r>
              <a:rPr lang="en-US" dirty="0"/>
              <a:t>Use the </a:t>
            </a:r>
            <a:r>
              <a:rPr lang="en-US" i="1" dirty="0"/>
              <a:t>Scale Selected Counters</a:t>
            </a:r>
            <a:r>
              <a:rPr lang="en-US" dirty="0"/>
              <a:t> feature to set the scale multiplier for counters of different types.</a:t>
            </a:r>
          </a:p>
          <a:p>
            <a:pPr marL="457112" indent="-457112">
              <a:buFont typeface="+mj-lt"/>
              <a:buAutoNum type="arabicPeriod"/>
            </a:pPr>
            <a:r>
              <a:rPr lang="en-US" dirty="0"/>
              <a:t>You can view the real-time minimum, average, maximum, and current values of different counters in </a:t>
            </a:r>
            <a:r>
              <a:rPr lang="en-US" b="1" dirty="0"/>
              <a:t>Report </a:t>
            </a:r>
            <a:r>
              <a:rPr lang="en-US" dirty="0"/>
              <a:t>view.</a:t>
            </a:r>
          </a:p>
        </p:txBody>
      </p:sp>
      <p:sp>
        <p:nvSpPr>
          <p:cNvPr id="7" name="Slide Number Placeholder 6"/>
          <p:cNvSpPr>
            <a:spLocks noGrp="1"/>
          </p:cNvSpPr>
          <p:nvPr>
            <p:ph type="sldNum" sz="quarter" idx="12"/>
          </p:nvPr>
        </p:nvSpPr>
        <p:spPr/>
        <p:txBody>
          <a:bodyPr/>
          <a:lstStyle/>
          <a:p>
            <a:fld id="{8B263312-38AA-4E1E-B2B5-0F8F122B24FE}" type="slidenum">
              <a:rPr lang="en-US" smtClean="0"/>
              <a:pPr/>
              <a:t>32</a:t>
            </a:fld>
            <a:endParaRPr lang="en-US" dirty="0"/>
          </a:p>
        </p:txBody>
      </p:sp>
      <p:sp>
        <p:nvSpPr>
          <p:cNvPr id="8" name="Slide Image Placeholder 7">
            <a:extLst>
              <a:ext uri="{FF2B5EF4-FFF2-40B4-BE49-F238E27FC236}">
                <a16:creationId xmlns:a16="http://schemas.microsoft.com/office/drawing/2014/main" id="{C45065AA-A5CF-4493-8090-92D8602040CB}"/>
              </a:ext>
            </a:extLst>
          </p:cNvPr>
          <p:cNvSpPr>
            <a:spLocks noGrp="1" noRot="1" noChangeAspect="1"/>
          </p:cNvSpPr>
          <p:nvPr>
            <p:ph type="sldImg"/>
          </p:nvPr>
        </p:nvSpPr>
        <p:spPr>
          <a:xfrm>
            <a:off x="696913" y="857250"/>
            <a:ext cx="5486400" cy="3086100"/>
          </a:xfrm>
        </p:spPr>
      </p:sp>
      <p:sp>
        <p:nvSpPr>
          <p:cNvPr id="9" name="Date Placeholder 8">
            <a:extLst>
              <a:ext uri="{FF2B5EF4-FFF2-40B4-BE49-F238E27FC236}">
                <a16:creationId xmlns:a16="http://schemas.microsoft.com/office/drawing/2014/main" id="{A35BF34B-0E46-4CC9-A835-832C07DFEBB9}"/>
              </a:ext>
            </a:extLst>
          </p:cNvPr>
          <p:cNvSpPr>
            <a:spLocks noGrp="1"/>
          </p:cNvSpPr>
          <p:nvPr>
            <p:ph type="dt" idx="14"/>
          </p:nvPr>
        </p:nvSpPr>
        <p:spPr/>
        <p:txBody>
          <a:bodyPr/>
          <a:lstStyle/>
          <a:p>
            <a:fld id="{EFC6D221-D773-4FF7-A431-07EC53DE13A9}" type="datetime1">
              <a:rPr lang="en-US" smtClean="0"/>
              <a:t>12/21/2018</a:t>
            </a:fld>
            <a:endParaRPr lang="en-US" dirty="0"/>
          </a:p>
        </p:txBody>
      </p:sp>
    </p:spTree>
    <p:extLst>
      <p:ext uri="{BB962C8B-B14F-4D97-AF65-F5344CB8AC3E}">
        <p14:creationId xmlns:p14="http://schemas.microsoft.com/office/powerpoint/2010/main" val="16634181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33</a:t>
            </a:fld>
            <a:endParaRPr lang="en-US"/>
          </a:p>
        </p:txBody>
      </p:sp>
      <p:sp>
        <p:nvSpPr>
          <p:cNvPr id="3" name="Date Placeholder 2">
            <a:extLst>
              <a:ext uri="{FF2B5EF4-FFF2-40B4-BE49-F238E27FC236}">
                <a16:creationId xmlns:a16="http://schemas.microsoft.com/office/drawing/2014/main" id="{253F21FE-6D90-469E-9047-D9E85B68DF6B}"/>
              </a:ext>
            </a:extLst>
          </p:cNvPr>
          <p:cNvSpPr>
            <a:spLocks noGrp="1"/>
          </p:cNvSpPr>
          <p:nvPr>
            <p:ph type="dt" idx="12"/>
          </p:nvPr>
        </p:nvSpPr>
        <p:spPr/>
        <p:txBody>
          <a:bodyPr/>
          <a:lstStyle/>
          <a:p>
            <a:fld id="{E57E3D00-9D4C-429E-9A61-DDFE4F2097D5}" type="datetime1">
              <a:rPr lang="en-US" smtClean="0"/>
              <a:t>12/21/2018</a:t>
            </a:fld>
            <a:endParaRPr lang="en-US"/>
          </a:p>
        </p:txBody>
      </p:sp>
      <p:sp>
        <p:nvSpPr>
          <p:cNvPr id="8" name="Slide Image Placeholder 7">
            <a:extLst>
              <a:ext uri="{FF2B5EF4-FFF2-40B4-BE49-F238E27FC236}">
                <a16:creationId xmlns:a16="http://schemas.microsoft.com/office/drawing/2014/main" id="{C7B11183-186A-4BBC-B2F8-7884666DA151}"/>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F5BB2EB-6EC5-46BF-B848-AF78DF3313FB}"/>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D2DE8FA8-BD65-4569-8095-2AAA0C0CEA0A}"/>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9903932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34</a:t>
            </a:fld>
            <a:endParaRPr lang="en-US"/>
          </a:p>
        </p:txBody>
      </p:sp>
      <p:sp>
        <p:nvSpPr>
          <p:cNvPr id="3" name="Date Placeholder 2">
            <a:extLst>
              <a:ext uri="{FF2B5EF4-FFF2-40B4-BE49-F238E27FC236}">
                <a16:creationId xmlns:a16="http://schemas.microsoft.com/office/drawing/2014/main" id="{CF6F6BE6-3C4D-4FD7-AB80-C43A68FDE6FB}"/>
              </a:ext>
            </a:extLst>
          </p:cNvPr>
          <p:cNvSpPr>
            <a:spLocks noGrp="1"/>
          </p:cNvSpPr>
          <p:nvPr>
            <p:ph type="dt" idx="12"/>
          </p:nvPr>
        </p:nvSpPr>
        <p:spPr/>
        <p:txBody>
          <a:bodyPr/>
          <a:lstStyle/>
          <a:p>
            <a:fld id="{6B04ED27-04CC-48BC-859C-3E4A3D15A6DF}" type="datetime1">
              <a:rPr lang="en-US" smtClean="0"/>
              <a:t>12/21/2018</a:t>
            </a:fld>
            <a:endParaRPr lang="en-US"/>
          </a:p>
        </p:txBody>
      </p:sp>
      <p:sp>
        <p:nvSpPr>
          <p:cNvPr id="10" name="Slide Image Placeholder 9">
            <a:extLst>
              <a:ext uri="{FF2B5EF4-FFF2-40B4-BE49-F238E27FC236}">
                <a16:creationId xmlns:a16="http://schemas.microsoft.com/office/drawing/2014/main" id="{DCC766BB-84D2-43E9-9435-C97994397C52}"/>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C9491343-8D0A-49E1-9C41-9405EFB743E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A3E9B84D-630D-4FEE-91E9-0E1DDBEEFED7}"/>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6144622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35</a:t>
            </a:fld>
            <a:endParaRPr lang="en-US"/>
          </a:p>
        </p:txBody>
      </p:sp>
      <p:sp>
        <p:nvSpPr>
          <p:cNvPr id="3" name="Date Placeholder 2">
            <a:extLst>
              <a:ext uri="{FF2B5EF4-FFF2-40B4-BE49-F238E27FC236}">
                <a16:creationId xmlns:a16="http://schemas.microsoft.com/office/drawing/2014/main" id="{1A0B76F9-3F92-4745-AA72-2039D73104F8}"/>
              </a:ext>
            </a:extLst>
          </p:cNvPr>
          <p:cNvSpPr>
            <a:spLocks noGrp="1"/>
          </p:cNvSpPr>
          <p:nvPr>
            <p:ph type="dt" idx="12"/>
          </p:nvPr>
        </p:nvSpPr>
        <p:spPr/>
        <p:txBody>
          <a:bodyPr/>
          <a:lstStyle/>
          <a:p>
            <a:fld id="{98343A3E-C65B-474B-B284-72A2415C99C0}" type="datetime1">
              <a:rPr lang="en-US" smtClean="0"/>
              <a:t>12/21/2018</a:t>
            </a:fld>
            <a:endParaRPr lang="en-US"/>
          </a:p>
        </p:txBody>
      </p:sp>
      <p:sp>
        <p:nvSpPr>
          <p:cNvPr id="10" name="Slide Image Placeholder 9">
            <a:extLst>
              <a:ext uri="{FF2B5EF4-FFF2-40B4-BE49-F238E27FC236}">
                <a16:creationId xmlns:a16="http://schemas.microsoft.com/office/drawing/2014/main" id="{B080087F-9B63-4FCC-87C0-CC79C9FF5FED}"/>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9EF5BC6-BB55-444F-AE42-1679207E516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29186FA5-7D91-4142-B389-05BC0ADD7EE6}"/>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31308447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You can create a data collector set using the </a:t>
            </a:r>
            <a:r>
              <a:rPr lang="en-US" b="1" dirty="0"/>
              <a:t>New Data Collector Set</a:t>
            </a:r>
            <a:r>
              <a:rPr lang="en-US" dirty="0"/>
              <a:t> Wizard.</a:t>
            </a:r>
          </a:p>
          <a:p>
            <a:pPr lvl="0"/>
            <a:r>
              <a:rPr lang="en-US" dirty="0"/>
              <a:t>To start the wizard, right-click the </a:t>
            </a:r>
            <a:r>
              <a:rPr lang="en-US" b="1" dirty="0"/>
              <a:t>User Defined</a:t>
            </a:r>
            <a:r>
              <a:rPr lang="en-US" dirty="0"/>
              <a:t> node and select </a:t>
            </a:r>
            <a:r>
              <a:rPr lang="en-US" b="1" dirty="0"/>
              <a:t>New &gt; Data Collector Set</a:t>
            </a:r>
            <a:r>
              <a:rPr lang="en-US" dirty="0"/>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24364255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After starting the </a:t>
            </a:r>
            <a:r>
              <a:rPr lang="en-US" b="1" dirty="0"/>
              <a:t>New Data Collector Set Wizard</a:t>
            </a:r>
            <a:r>
              <a:rPr lang="en-US" dirty="0"/>
              <a:t>, create a manual counter log. The figure on the slide shows you how to create a new Data Collector that gathers performance-counter data and writes it to a log file. Later, we will export the settings from this Data Collector to create a template that we can reuse on other servers.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12311403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Now that you have a new data collector set template, you can use the template to create a new data collector set. You can use the template only on computers that are running Windows Server 2008 or later.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2177162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To create a new data collector set from a template:</a:t>
            </a:r>
          </a:p>
          <a:p>
            <a:pPr marL="228600" lvl="0" indent="-228600">
              <a:buFont typeface="+mj-lt"/>
              <a:buAutoNum type="arabicPeriod"/>
            </a:pPr>
            <a:r>
              <a:rPr lang="en-US" dirty="0"/>
              <a:t>Select </a:t>
            </a:r>
            <a:r>
              <a:rPr lang="en-US" b="1" dirty="0"/>
              <a:t>Create from a template (Recommended)</a:t>
            </a:r>
            <a:endParaRPr lang="en-US" dirty="0"/>
          </a:p>
          <a:p>
            <a:pPr marL="228600" lvl="0" indent="-228600">
              <a:buFont typeface="+mj-lt"/>
              <a:buAutoNum type="arabicPeriod"/>
            </a:pPr>
            <a:r>
              <a:rPr lang="en-US" dirty="0"/>
              <a:t>Browse to the data collector set template (*.xml) and then click </a:t>
            </a:r>
            <a:r>
              <a:rPr lang="en-US" b="1" dirty="0"/>
              <a:t>Finish</a:t>
            </a:r>
            <a:r>
              <a:rPr lang="en-US" dirty="0"/>
              <a:t>.</a:t>
            </a:r>
          </a:p>
          <a:p>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1379352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4</a:t>
            </a:fld>
            <a:endParaRPr lang="en-US"/>
          </a:p>
        </p:txBody>
      </p:sp>
      <p:sp>
        <p:nvSpPr>
          <p:cNvPr id="3" name="Date Placeholder 2">
            <a:extLst>
              <a:ext uri="{FF2B5EF4-FFF2-40B4-BE49-F238E27FC236}">
                <a16:creationId xmlns:a16="http://schemas.microsoft.com/office/drawing/2014/main" id="{253F21FE-6D90-469E-9047-D9E85B68DF6B}"/>
              </a:ext>
            </a:extLst>
          </p:cNvPr>
          <p:cNvSpPr>
            <a:spLocks noGrp="1"/>
          </p:cNvSpPr>
          <p:nvPr>
            <p:ph type="dt" idx="12"/>
          </p:nvPr>
        </p:nvSpPr>
        <p:spPr/>
        <p:txBody>
          <a:bodyPr/>
          <a:lstStyle/>
          <a:p>
            <a:fld id="{E57E3D00-9D4C-429E-9A61-DDFE4F2097D5}" type="datetime1">
              <a:rPr lang="en-US" smtClean="0"/>
              <a:t>12/21/2018</a:t>
            </a:fld>
            <a:endParaRPr lang="en-US"/>
          </a:p>
        </p:txBody>
      </p:sp>
      <p:sp>
        <p:nvSpPr>
          <p:cNvPr id="8" name="Slide Image Placeholder 7">
            <a:extLst>
              <a:ext uri="{FF2B5EF4-FFF2-40B4-BE49-F238E27FC236}">
                <a16:creationId xmlns:a16="http://schemas.microsoft.com/office/drawing/2014/main" id="{C7B11183-186A-4BBC-B2F8-7884666DA151}"/>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F5BB2EB-6EC5-46BF-B848-AF78DF3313FB}"/>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D2DE8FA8-BD65-4569-8095-2AAA0C0CEA0A}"/>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37402232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40</a:t>
            </a:fld>
            <a:endParaRPr lang="en-US"/>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fld id="{592BAB5C-9CDE-47A0-89B0-1BD39C8B7942}" type="datetime1">
              <a:rPr lang="en-US" smtClean="0"/>
              <a:t>12/21/2018</a:t>
            </a:fld>
            <a:endParaRPr lang="en-US"/>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9693071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41</a:t>
            </a:fld>
            <a:endParaRPr lang="en-US"/>
          </a:p>
        </p:txBody>
      </p:sp>
      <p:sp>
        <p:nvSpPr>
          <p:cNvPr id="3" name="Date Placeholder 2">
            <a:extLst>
              <a:ext uri="{FF2B5EF4-FFF2-40B4-BE49-F238E27FC236}">
                <a16:creationId xmlns:a16="http://schemas.microsoft.com/office/drawing/2014/main" id="{1A0B76F9-3F92-4745-AA72-2039D73104F8}"/>
              </a:ext>
            </a:extLst>
          </p:cNvPr>
          <p:cNvSpPr>
            <a:spLocks noGrp="1"/>
          </p:cNvSpPr>
          <p:nvPr>
            <p:ph type="dt" idx="12"/>
          </p:nvPr>
        </p:nvSpPr>
        <p:spPr/>
        <p:txBody>
          <a:bodyPr/>
          <a:lstStyle/>
          <a:p>
            <a:fld id="{98343A3E-C65B-474B-B284-72A2415C99C0}" type="datetime1">
              <a:rPr lang="en-US" smtClean="0"/>
              <a:t>12/21/2018</a:t>
            </a:fld>
            <a:endParaRPr lang="en-US"/>
          </a:p>
        </p:txBody>
      </p:sp>
      <p:sp>
        <p:nvSpPr>
          <p:cNvPr id="10" name="Slide Image Placeholder 9">
            <a:extLst>
              <a:ext uri="{FF2B5EF4-FFF2-40B4-BE49-F238E27FC236}">
                <a16:creationId xmlns:a16="http://schemas.microsoft.com/office/drawing/2014/main" id="{B080087F-9B63-4FCC-87C0-CC79C9FF5FED}"/>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9EF5BC6-BB55-444F-AE42-1679207E516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29186FA5-7D91-4142-B389-05BC0ADD7EE6}"/>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609189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8888" y="465138"/>
            <a:ext cx="4337050" cy="2439987"/>
          </a:xfrm>
        </p:spPr>
      </p:sp>
      <p:sp>
        <p:nvSpPr>
          <p:cNvPr id="3" name="Notes Placeholder 2"/>
          <p:cNvSpPr>
            <a:spLocks noGrp="1"/>
          </p:cNvSpPr>
          <p:nvPr>
            <p:ph type="body" idx="1"/>
          </p:nvPr>
        </p:nvSpPr>
        <p:spPr/>
        <p:txBody>
          <a:bodyPr>
            <a:normAutofit/>
          </a:bodyPr>
          <a:lstStyle/>
          <a:p>
            <a:r>
              <a:rPr lang="en-US" sz="1200" dirty="0"/>
              <a:t>The software files provided with this class have a </a:t>
            </a:r>
            <a:r>
              <a:rPr lang="en-US" sz="1200" b="1" dirty="0"/>
              <a:t>Capture Templates</a:t>
            </a:r>
            <a:r>
              <a:rPr lang="en-US" sz="1200" dirty="0"/>
              <a:t> folder. The folder contains counter log templates (*.</a:t>
            </a:r>
            <a:r>
              <a:rPr lang="en-US" sz="1200" dirty="0" err="1"/>
              <a:t>htm</a:t>
            </a:r>
            <a:r>
              <a:rPr lang="en-US" sz="1200" dirty="0"/>
              <a:t>) for Windows XP, Windows Server 2003, and earlier, and it contains data collector set templates (*.xml) for Windows Server 2008 or later. There are templates for most of the major Microsoft server products. All of the templates are created for the English-US locale and might not work on systems using other locales.</a:t>
            </a:r>
          </a:p>
          <a:p>
            <a:r>
              <a:rPr lang="en-US" sz="1200" dirty="0"/>
              <a:t>The templates for SQL Server are for default instances of SQL Server. If a named instance of SQL Server is installed on a computer, the performance counters for that named instance are unique to the name used. Therefore, performance counters for named instances of SQL Server need to be manually added to a counter log or a data collector.</a:t>
            </a:r>
          </a:p>
          <a:p>
            <a:r>
              <a:rPr lang="en-US" sz="1200" dirty="0"/>
              <a:t>The PAL tool is aware of SQL Server named instances and can analyze them independently. With that said, the PAL tool exports counter log templates and data collector set templates for SQL Server as default instances of SQL Server.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Tree>
    <p:extLst>
      <p:ext uri="{BB962C8B-B14F-4D97-AF65-F5344CB8AC3E}">
        <p14:creationId xmlns:p14="http://schemas.microsoft.com/office/powerpoint/2010/main" val="19697538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Data collector set templates are helpful because you can save the settings from one computer and reuse the settings on other computers.</a:t>
            </a:r>
          </a:p>
          <a:p>
            <a:pPr lvl="0"/>
            <a:r>
              <a:rPr lang="en-US" dirty="0"/>
              <a:t>To save a data collector set template, right-click the data collector set and select </a:t>
            </a:r>
            <a:r>
              <a:rPr lang="en-US" b="1" dirty="0"/>
              <a:t>Save Template</a:t>
            </a:r>
            <a:endParaRPr lang="en-US" dirty="0"/>
          </a:p>
          <a:p>
            <a:r>
              <a:rPr lang="en-US" dirty="0"/>
              <a:t>This starts a wizard to save the template.</a:t>
            </a:r>
          </a:p>
          <a:p>
            <a:r>
              <a:rPr lang="en-US" dirty="0"/>
              <a:t>Notice that the template file is an XML file. This format was introduced in Windows Server 2008. On Windows XP, Windows Server 2003, and earlier, the counter log template files are HTM files. The HTM counter templates are not compatible with Windows Server 2008, and later. Also, the XML data collector set templates are incompatible with Windows XP, Windows Server 2003, and earlier.</a:t>
            </a:r>
            <a:endParaRPr lang="en-US" dirty="0">
              <a:solidFill>
                <a:srgbClr val="FF0000"/>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
        <p:nvSpPr>
          <p:cNvPr id="2" name="Rectangle 1"/>
          <p:cNvSpPr/>
          <p:nvPr/>
        </p:nvSpPr>
        <p:spPr>
          <a:xfrm>
            <a:off x="901700" y="5223055"/>
            <a:ext cx="5080000" cy="577273"/>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a:ea typeface="+mn-ea"/>
                <a:cs typeface="+mn-cs"/>
              </a:rPr>
              <a:t>Note</a:t>
            </a:r>
            <a:r>
              <a:rPr kumimoji="0" lang="en-US" sz="1100" b="0" i="0" u="none" strike="noStrike" kern="1200" cap="none" spc="0" normalizeH="0" baseline="0" noProof="0" dirty="0">
                <a:ln>
                  <a:noFill/>
                </a:ln>
                <a:solidFill>
                  <a:srgbClr val="000000"/>
                </a:solidFill>
                <a:effectLst/>
                <a:uLnTx/>
                <a:uFillTx/>
                <a:latin typeface="Calibri"/>
                <a:ea typeface="+mn-ea"/>
                <a:cs typeface="+mn-cs"/>
              </a:rPr>
              <a:t>: The PAL tool can generate a counter log template (*.</a:t>
            </a:r>
            <a:r>
              <a:rPr kumimoji="0" lang="en-US" sz="1100" b="0" i="0" u="none" strike="noStrike" kern="1200" cap="none" spc="0" normalizeH="0" baseline="0" noProof="0" dirty="0" err="1">
                <a:ln>
                  <a:noFill/>
                </a:ln>
                <a:solidFill>
                  <a:srgbClr val="000000"/>
                </a:solidFill>
                <a:effectLst/>
                <a:uLnTx/>
                <a:uFillTx/>
                <a:latin typeface="Calibri"/>
                <a:ea typeface="+mn-ea"/>
                <a:cs typeface="+mn-cs"/>
              </a:rPr>
              <a:t>htm</a:t>
            </a:r>
            <a:r>
              <a:rPr kumimoji="0" lang="en-US" sz="1100" b="0" i="0" u="none" strike="noStrike" kern="1200" cap="none" spc="0" normalizeH="0" baseline="0" noProof="0" dirty="0">
                <a:ln>
                  <a:noFill/>
                </a:ln>
                <a:solidFill>
                  <a:srgbClr val="000000"/>
                </a:solidFill>
                <a:effectLst/>
                <a:uLnTx/>
                <a:uFillTx/>
                <a:latin typeface="Calibri"/>
                <a:ea typeface="+mn-ea"/>
                <a:cs typeface="+mn-cs"/>
              </a:rPr>
              <a:t>) or a data collector set template (*.xml) from the PAL threshold files. The PAL has a threshold file template for most of the major Microsoft Server products.</a:t>
            </a:r>
          </a:p>
        </p:txBody>
      </p:sp>
    </p:spTree>
    <p:extLst>
      <p:ext uri="{BB962C8B-B14F-4D97-AF65-F5344CB8AC3E}">
        <p14:creationId xmlns:p14="http://schemas.microsoft.com/office/powerpoint/2010/main" val="36490541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44</a:t>
            </a:fld>
            <a:endParaRPr lang="en-US"/>
          </a:p>
        </p:txBody>
      </p:sp>
      <p:sp>
        <p:nvSpPr>
          <p:cNvPr id="3" name="Date Placeholder 2">
            <a:extLst>
              <a:ext uri="{FF2B5EF4-FFF2-40B4-BE49-F238E27FC236}">
                <a16:creationId xmlns:a16="http://schemas.microsoft.com/office/drawing/2014/main" id="{1A0B76F9-3F92-4745-AA72-2039D73104F8}"/>
              </a:ext>
            </a:extLst>
          </p:cNvPr>
          <p:cNvSpPr>
            <a:spLocks noGrp="1"/>
          </p:cNvSpPr>
          <p:nvPr>
            <p:ph type="dt" idx="12"/>
          </p:nvPr>
        </p:nvSpPr>
        <p:spPr/>
        <p:txBody>
          <a:bodyPr/>
          <a:lstStyle/>
          <a:p>
            <a:fld id="{98343A3E-C65B-474B-B284-72A2415C99C0}" type="datetime1">
              <a:rPr lang="en-US" smtClean="0"/>
              <a:t>12/21/2018</a:t>
            </a:fld>
            <a:endParaRPr lang="en-US"/>
          </a:p>
        </p:txBody>
      </p:sp>
      <p:sp>
        <p:nvSpPr>
          <p:cNvPr id="10" name="Slide Image Placeholder 9">
            <a:extLst>
              <a:ext uri="{FF2B5EF4-FFF2-40B4-BE49-F238E27FC236}">
                <a16:creationId xmlns:a16="http://schemas.microsoft.com/office/drawing/2014/main" id="{B080087F-9B63-4FCC-87C0-CC79C9FF5FED}"/>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9EF5BC6-BB55-444F-AE42-1679207E516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29186FA5-7D91-4142-B389-05BC0ADD7EE6}"/>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42255361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solidFill>
                <a:srgbClr val="FF0000"/>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
        <p:nvSpPr>
          <p:cNvPr id="5" name="Rectangle 4"/>
          <p:cNvSpPr/>
          <p:nvPr/>
        </p:nvSpPr>
        <p:spPr>
          <a:xfrm>
            <a:off x="901700" y="3208040"/>
            <a:ext cx="5080000" cy="394285"/>
          </a:xfrm>
          <a:prstGeom prst="rect">
            <a:avLst/>
          </a:prstGeom>
          <a:solidFill>
            <a:srgbClr val="B7DEE8"/>
          </a:solidFill>
          <a:ln w="3175">
            <a:solidFill>
              <a:srgbClr val="385D8A"/>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a:ea typeface="+mn-ea"/>
                <a:cs typeface="+mn-cs"/>
              </a:rPr>
              <a:t>For more information on Manage Data in Windows Performance Monitor, see: </a:t>
            </a:r>
            <a:r>
              <a:rPr kumimoji="0" lang="en-US" sz="1100" b="0" i="0" u="none" strike="noStrike" kern="1200" cap="none" spc="0" normalizeH="0" baseline="0" noProof="0" dirty="0">
                <a:ln>
                  <a:noFill/>
                </a:ln>
                <a:solidFill>
                  <a:srgbClr val="000000"/>
                </a:solidFill>
                <a:effectLst/>
                <a:uLnTx/>
                <a:uFillTx/>
                <a:latin typeface="Calibri"/>
                <a:ea typeface="+mn-ea"/>
                <a:cs typeface="+mn-cs"/>
                <a:hlinkClick r:id="rId3"/>
              </a:rPr>
              <a:t>http://technet.microsoft.com/en-us/library/cc765998.aspx</a:t>
            </a:r>
            <a:r>
              <a:rPr kumimoji="0" lang="en-US" sz="1100" b="1" i="0" u="none" strike="noStrike" kern="1200" cap="none" spc="0" normalizeH="0" baseline="0" noProof="0" dirty="0">
                <a:ln>
                  <a:noFill/>
                </a:ln>
                <a:solidFill>
                  <a:srgbClr val="000000"/>
                </a:solidFill>
                <a:effectLst/>
                <a:uLnTx/>
                <a:uFillTx/>
                <a:latin typeface="Calibri"/>
                <a:ea typeface="+mn-ea"/>
                <a:cs typeface="+mn-cs"/>
              </a:rPr>
              <a:t> </a:t>
            </a:r>
          </a:p>
        </p:txBody>
      </p:sp>
    </p:spTree>
    <p:extLst>
      <p:ext uri="{BB962C8B-B14F-4D97-AF65-F5344CB8AC3E}">
        <p14:creationId xmlns:p14="http://schemas.microsoft.com/office/powerpoint/2010/main" val="27950727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To start or stop a Data Collector set, either use the user interface buttons or right-click the Data Collector set. By default, the Data Collector set creates a new counter log with an incremented suffix. This means that counter log data is not deleted between start and stop events. Be careful not to use up too much disk space.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30372197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When specifying the counters to put in the counter log (data collector set), consider how much data you want to collect. If you collect the entire objects, such as the Process object which looks like </a:t>
            </a:r>
            <a:r>
              <a:rPr lang="en-US" i="1" dirty="0"/>
              <a:t>\Process(*)\*</a:t>
            </a:r>
            <a:r>
              <a:rPr lang="en-US" dirty="0"/>
              <a:t>, you can collect all of the counters and instances. This means that, for every process that is on the system (including the processes that start up), there are many counters that are logged to it. If you log too much, the counter log file can become very large. However, if you log too little, you might not have sufficient data to troubleshoot the issues.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23780084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Logging of performance counter data probably had a lot more overhead back in the Windows NT 4.0 days, but on modern computer systems the overhead is trivial. The only exception to this is the </a:t>
            </a:r>
            <a:r>
              <a:rPr lang="en-US" i="1" dirty="0"/>
              <a:t>\Thread(*)\*</a:t>
            </a:r>
            <a:r>
              <a:rPr lang="en-US" dirty="0"/>
              <a:t> object. This object creates a series of counters for each thread on the system. Systems can handle millions of threads, so when you multiply this by the number of counters in the </a:t>
            </a:r>
            <a:r>
              <a:rPr lang="en-US" i="1" dirty="0"/>
              <a:t>Thread</a:t>
            </a:r>
            <a:r>
              <a:rPr lang="en-US" dirty="0"/>
              <a:t> object, you can get a lot of counters being logged. Avoid using the </a:t>
            </a:r>
            <a:r>
              <a:rPr lang="en-US" i="1" dirty="0"/>
              <a:t>Thread</a:t>
            </a:r>
            <a:r>
              <a:rPr lang="en-US" dirty="0"/>
              <a:t> object unless it is necessary for the problem you are trying to resolve.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29111877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49</a:t>
            </a:fld>
            <a:endParaRPr lang="en-US"/>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fld id="{592BAB5C-9CDE-47A0-89B0-1BD39C8B7942}" type="datetime1">
              <a:rPr lang="en-US" smtClean="0"/>
              <a:t>12/21/2018</a:t>
            </a:fld>
            <a:endParaRPr lang="en-US"/>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725062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5</a:t>
            </a:fld>
            <a:endParaRPr lang="en-US"/>
          </a:p>
        </p:txBody>
      </p:sp>
      <p:sp>
        <p:nvSpPr>
          <p:cNvPr id="3" name="Date Placeholder 2">
            <a:extLst>
              <a:ext uri="{FF2B5EF4-FFF2-40B4-BE49-F238E27FC236}">
                <a16:creationId xmlns:a16="http://schemas.microsoft.com/office/drawing/2014/main" id="{CF6F6BE6-3C4D-4FD7-AB80-C43A68FDE6FB}"/>
              </a:ext>
            </a:extLst>
          </p:cNvPr>
          <p:cNvSpPr>
            <a:spLocks noGrp="1"/>
          </p:cNvSpPr>
          <p:nvPr>
            <p:ph type="dt" idx="12"/>
          </p:nvPr>
        </p:nvSpPr>
        <p:spPr/>
        <p:txBody>
          <a:bodyPr/>
          <a:lstStyle/>
          <a:p>
            <a:fld id="{6B04ED27-04CC-48BC-859C-3E4A3D15A6DF}" type="datetime1">
              <a:rPr lang="en-US" smtClean="0"/>
              <a:t>12/21/2018</a:t>
            </a:fld>
            <a:endParaRPr lang="en-US"/>
          </a:p>
        </p:txBody>
      </p:sp>
      <p:sp>
        <p:nvSpPr>
          <p:cNvPr id="10" name="Slide Image Placeholder 9">
            <a:extLst>
              <a:ext uri="{FF2B5EF4-FFF2-40B4-BE49-F238E27FC236}">
                <a16:creationId xmlns:a16="http://schemas.microsoft.com/office/drawing/2014/main" id="{DCC766BB-84D2-43E9-9435-C97994397C52}"/>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C9491343-8D0A-49E1-9C41-9405EFB743E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A3E9B84D-630D-4FEE-91E9-0E1DDBEEFED7}"/>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705033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50</a:t>
            </a:fld>
            <a:endParaRPr lang="en-US"/>
          </a:p>
        </p:txBody>
      </p:sp>
      <p:sp>
        <p:nvSpPr>
          <p:cNvPr id="3" name="Date Placeholder 2">
            <a:extLst>
              <a:ext uri="{FF2B5EF4-FFF2-40B4-BE49-F238E27FC236}">
                <a16:creationId xmlns:a16="http://schemas.microsoft.com/office/drawing/2014/main" id="{1A0B76F9-3F92-4745-AA72-2039D73104F8}"/>
              </a:ext>
            </a:extLst>
          </p:cNvPr>
          <p:cNvSpPr>
            <a:spLocks noGrp="1"/>
          </p:cNvSpPr>
          <p:nvPr>
            <p:ph type="dt" idx="12"/>
          </p:nvPr>
        </p:nvSpPr>
        <p:spPr/>
        <p:txBody>
          <a:bodyPr/>
          <a:lstStyle/>
          <a:p>
            <a:fld id="{98343A3E-C65B-474B-B284-72A2415C99C0}" type="datetime1">
              <a:rPr lang="en-US" smtClean="0"/>
              <a:t>12/21/2018</a:t>
            </a:fld>
            <a:endParaRPr lang="en-US"/>
          </a:p>
        </p:txBody>
      </p:sp>
      <p:sp>
        <p:nvSpPr>
          <p:cNvPr id="10" name="Slide Image Placeholder 9">
            <a:extLst>
              <a:ext uri="{FF2B5EF4-FFF2-40B4-BE49-F238E27FC236}">
                <a16:creationId xmlns:a16="http://schemas.microsoft.com/office/drawing/2014/main" id="{B080087F-9B63-4FCC-87C0-CC79C9FF5FED}"/>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9EF5BC6-BB55-444F-AE42-1679207E516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29186FA5-7D91-4142-B389-05BC0ADD7EE6}"/>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35826953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You can select the counter log format from the data collector properties. The options are binary (*.</a:t>
            </a:r>
            <a:r>
              <a:rPr lang="en-US" dirty="0" err="1"/>
              <a:t>blg</a:t>
            </a:r>
            <a:r>
              <a:rPr lang="en-US" dirty="0"/>
              <a:t>), comma separate values (*.</a:t>
            </a:r>
            <a:r>
              <a:rPr lang="en-US" dirty="0" err="1"/>
              <a:t>csv</a:t>
            </a:r>
            <a:r>
              <a:rPr lang="en-US" dirty="0"/>
              <a:t>), tab separated values (*.</a:t>
            </a:r>
            <a:r>
              <a:rPr lang="en-US" dirty="0" err="1"/>
              <a:t>tsv</a:t>
            </a:r>
            <a:r>
              <a:rPr lang="en-US" dirty="0"/>
              <a:t>), and SQL tables. The SQL table selection requires a data source name (DSN).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41237586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Always, consider logging in binary format (*.</a:t>
            </a:r>
            <a:r>
              <a:rPr lang="en-US" dirty="0" err="1"/>
              <a:t>blg</a:t>
            </a:r>
            <a:r>
              <a:rPr lang="en-US" dirty="0"/>
              <a:t>) over CSV or SQL. This is because the CSV and TSV text file formats do not log new counter instances after the log starts, while binary logs can.</a:t>
            </a:r>
          </a:p>
          <a:p>
            <a:r>
              <a:rPr lang="en-US" dirty="0"/>
              <a:t>For example, if you start a CSV counter log, and then you restart all of the IIS worker processes, none of the new IIS worker processes are in the log. This is because once the CSV or TSV counter log starts, the schema of that log cannot be increased, preventing any new counter instances. This is also true for cluster resources. If the resources failover, they will not be collected in the log on the server they moved to</a:t>
            </a:r>
          </a:p>
          <a:p>
            <a:r>
              <a:rPr lang="en-US" dirty="0"/>
              <a:t>The binary (*.</a:t>
            </a:r>
            <a:r>
              <a:rPr lang="en-US" dirty="0" err="1"/>
              <a:t>blg</a:t>
            </a:r>
            <a:r>
              <a:rPr lang="en-US" dirty="0"/>
              <a:t>) and SQL formats dynamically increase, so these formats log every new counter instance. Also, counter logs using the binary format retain the automatic counter scales. If you use a CSV counter log and browse to the </a:t>
            </a:r>
            <a:r>
              <a:rPr lang="en-US" i="1" dirty="0"/>
              <a:t>\Process(*)\Virtual Bytes</a:t>
            </a:r>
            <a:r>
              <a:rPr lang="en-US" b="1" dirty="0"/>
              <a:t> </a:t>
            </a:r>
            <a:r>
              <a:rPr lang="en-US" dirty="0"/>
              <a:t>counter, all of the counters are at the 1.0 scale. Many processes use gigabytes of data, so this scale is too small and there is no way to change the scale to a specific scale for all of the selected counters at once. A binary log retains the 0.000001 scale for all of the </a:t>
            </a:r>
            <a:r>
              <a:rPr lang="en-US" i="1" dirty="0"/>
              <a:t>Virtual Bytes</a:t>
            </a:r>
            <a:r>
              <a:rPr lang="en-US" dirty="0"/>
              <a:t> counter instances. Effectively, it is easier to work with binary counter logs.</a:t>
            </a:r>
          </a:p>
          <a:p>
            <a:r>
              <a:rPr lang="en-US" dirty="0"/>
              <a:t>You can use the SQL database logging for the high-end enterprise logging of the performance counters like a trend analysis project, but this topic is not covered in the scope of this workshop.</a:t>
            </a:r>
          </a:p>
          <a:p>
            <a:r>
              <a:rPr lang="en-US" dirty="0"/>
              <a:t>Windows Server 2008 and Windows Server 2012 have an improved binary log format, which uses the same file extension of *.</a:t>
            </a:r>
            <a:r>
              <a:rPr lang="en-US" dirty="0" err="1"/>
              <a:t>blg</a:t>
            </a:r>
            <a:r>
              <a:rPr lang="en-US" dirty="0"/>
              <a:t>. This format is incompatible with the earlier versions of Windows and Windows Server. Therefore, if you capture a binary counter log on Windows Server 2008 or Windows Server 2012, you cannot open that log file on the earlier versions of Windows Server 2003.</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10" name="Slide Image Placeholder 9"/>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26952400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6" name="Slide Image Placeholder 5"/>
          <p:cNvSpPr>
            <a:spLocks noGrp="1" noRot="1" noChangeAspect="1"/>
          </p:cNvSpPr>
          <p:nvPr>
            <p:ph type="sldImg"/>
          </p:nvPr>
        </p:nvSpPr>
        <p:spPr>
          <a:xfrm>
            <a:off x="1258888" y="465138"/>
            <a:ext cx="4337050" cy="2439987"/>
          </a:xfrm>
        </p:spPr>
      </p:sp>
      <p:sp>
        <p:nvSpPr>
          <p:cNvPr id="7" name="Notes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1987674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You can adjust the counter log sample interval in the data collector set. This setting determines how often a sample of data can be collected from the entire counter instances that are specified in the data collector.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6491662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It is important to collect the counter data often enough to be useful, but not so often that the log becomes too large to manage. Many counters are </a:t>
            </a:r>
            <a:r>
              <a:rPr lang="en-US" i="1" dirty="0"/>
              <a:t>point-in-time</a:t>
            </a:r>
            <a:r>
              <a:rPr lang="en-US" dirty="0"/>
              <a:t> counters, i.e., they provide a value based on what is going on at the moment of collection. If a counter was at 10 during a long period of time, and then it suddenly spiked to 1000 when it was collected, the counter might report 1000, which is not a true average. Other counters, such as the </a:t>
            </a:r>
            <a:r>
              <a:rPr lang="en-US" i="1" dirty="0"/>
              <a:t>Avg. Disk sec/Read</a:t>
            </a:r>
            <a:r>
              <a:rPr lang="en-US" dirty="0"/>
              <a:t> and </a:t>
            </a:r>
            <a:r>
              <a:rPr lang="en-US" i="1" dirty="0"/>
              <a:t>Avg. Disk sec/Write</a:t>
            </a:r>
            <a:r>
              <a:rPr lang="en-US" dirty="0"/>
              <a:t> performance counters, track every disk I/O and when the last counter collection occurred, so when the counter is collected. it shows a true reflection of the average between the collection times. The point is that you should try to strike a balance. Collect the counters often enough that they are relevant to the problem you are trying to solve, but do not collect them so often that you have extremely large log files.</a:t>
            </a:r>
          </a:p>
          <a:p>
            <a:r>
              <a:rPr lang="en-US" dirty="0"/>
              <a:t>A good starting point is to divide the number of expected data points by a 1000. Use 1000 samples because it keeps the counter logs down to about 200 MB over a 24-hour period (this is a very rough estimate). Also, Windows XP and Windows Server 2003 Performance Monitor can only display 500 data points. Windows Server 2008 and Windows Server 2012’s Performance Monitor can display 1000 data points.</a:t>
            </a:r>
          </a:p>
          <a:p>
            <a:r>
              <a:rPr lang="en-US" dirty="0"/>
              <a:t>If you are willing to use a circular performance log or a fixed log size then your sample rate can be increased since there is no longer a concern that it will.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10632582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56</a:t>
            </a:fld>
            <a:endParaRPr lang="en-US"/>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fld id="{592BAB5C-9CDE-47A0-89B0-1BD39C8B7942}" type="datetime1">
              <a:rPr lang="en-US" smtClean="0"/>
              <a:t>12/21/2018</a:t>
            </a:fld>
            <a:endParaRPr lang="en-US"/>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8615695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57</a:t>
            </a:fld>
            <a:endParaRPr lang="en-US"/>
          </a:p>
        </p:txBody>
      </p:sp>
      <p:sp>
        <p:nvSpPr>
          <p:cNvPr id="3" name="Date Placeholder 2">
            <a:extLst>
              <a:ext uri="{FF2B5EF4-FFF2-40B4-BE49-F238E27FC236}">
                <a16:creationId xmlns:a16="http://schemas.microsoft.com/office/drawing/2014/main" id="{1A0B76F9-3F92-4745-AA72-2039D73104F8}"/>
              </a:ext>
            </a:extLst>
          </p:cNvPr>
          <p:cNvSpPr>
            <a:spLocks noGrp="1"/>
          </p:cNvSpPr>
          <p:nvPr>
            <p:ph type="dt" idx="12"/>
          </p:nvPr>
        </p:nvSpPr>
        <p:spPr/>
        <p:txBody>
          <a:bodyPr/>
          <a:lstStyle/>
          <a:p>
            <a:fld id="{98343A3E-C65B-474B-B284-72A2415C99C0}" type="datetime1">
              <a:rPr lang="en-US" smtClean="0"/>
              <a:t>12/21/2018</a:t>
            </a:fld>
            <a:endParaRPr lang="en-US"/>
          </a:p>
        </p:txBody>
      </p:sp>
      <p:sp>
        <p:nvSpPr>
          <p:cNvPr id="10" name="Slide Image Placeholder 9">
            <a:extLst>
              <a:ext uri="{FF2B5EF4-FFF2-40B4-BE49-F238E27FC236}">
                <a16:creationId xmlns:a16="http://schemas.microsoft.com/office/drawing/2014/main" id="{B080087F-9B63-4FCC-87C0-CC79C9FF5FED}"/>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9EF5BC6-BB55-444F-AE42-1679207E516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29186FA5-7D91-4142-B389-05BC0ADD7EE6}"/>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29701632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Ensure that you specify a stop condition for a counter log, even if you intend to stop the counter log within a short time. We all get busy, and if you happen to forget about the counter log and it runs for a few months, you might accidentally cause the system to run out of disk space. For this reason, always consider a stop condition even if you fully intend to stop it before then.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18914701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 typical counter log capturing most of the counter objects mentioned in this workshop is generally between 50 MB and 400 MB in size. Ensure that there is enough free disk space to accommodate a counter log of the estimated size before you start the data collector set, and consider adding a stop condition to the data collector set.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1610642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6</a:t>
            </a:fld>
            <a:endParaRPr lang="en-US"/>
          </a:p>
        </p:txBody>
      </p:sp>
      <p:sp>
        <p:nvSpPr>
          <p:cNvPr id="3" name="Date Placeholder 2">
            <a:extLst>
              <a:ext uri="{FF2B5EF4-FFF2-40B4-BE49-F238E27FC236}">
                <a16:creationId xmlns:a16="http://schemas.microsoft.com/office/drawing/2014/main" id="{1A0B76F9-3F92-4745-AA72-2039D73104F8}"/>
              </a:ext>
            </a:extLst>
          </p:cNvPr>
          <p:cNvSpPr>
            <a:spLocks noGrp="1"/>
          </p:cNvSpPr>
          <p:nvPr>
            <p:ph type="dt" idx="12"/>
          </p:nvPr>
        </p:nvSpPr>
        <p:spPr/>
        <p:txBody>
          <a:bodyPr/>
          <a:lstStyle/>
          <a:p>
            <a:fld id="{98343A3E-C65B-474B-B284-72A2415C99C0}" type="datetime1">
              <a:rPr lang="en-US" smtClean="0"/>
              <a:t>12/21/2018</a:t>
            </a:fld>
            <a:endParaRPr lang="en-US"/>
          </a:p>
        </p:txBody>
      </p:sp>
      <p:sp>
        <p:nvSpPr>
          <p:cNvPr id="10" name="Slide Image Placeholder 9">
            <a:extLst>
              <a:ext uri="{FF2B5EF4-FFF2-40B4-BE49-F238E27FC236}">
                <a16:creationId xmlns:a16="http://schemas.microsoft.com/office/drawing/2014/main" id="{B080087F-9B63-4FCC-87C0-CC79C9FF5FED}"/>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9EF5BC6-BB55-444F-AE42-1679207E516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29186FA5-7D91-4142-B389-05BC0ADD7EE6}"/>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40963514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 binary circular counter log continuously overwrites a file.</a:t>
            </a:r>
          </a:p>
          <a:p>
            <a:pPr lvl="0"/>
            <a:r>
              <a:rPr lang="en-US" dirty="0"/>
              <a:t>For example, if you create a log with a maximum size of 200 MB and set it to be circular, it initially fills up the 200 MB file, and then it overwrites the old data as it goes. This is called a </a:t>
            </a:r>
            <a:r>
              <a:rPr lang="en-US" i="1" dirty="0"/>
              <a:t>black box</a:t>
            </a:r>
            <a:r>
              <a:rPr lang="en-US" dirty="0"/>
              <a:t> counter log because it is similar to a black box flight recorder on a commercial aircraft. You can have a binary circular log running forever and never have a log file over the maximum size. Just stop the log if a problem occurs</a:t>
            </a:r>
          </a:p>
          <a:p>
            <a:r>
              <a:rPr lang="en-US" dirty="0"/>
              <a:t>A good size to start with is 200 MB, because it is normally large enough to handle at least 24 hours of data at 1-minute collection intervals.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40340593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To create a binary circular log file, you must set a maximum size for the data collector set —the </a:t>
            </a:r>
            <a:r>
              <a:rPr lang="en-US" b="1" dirty="0"/>
              <a:t>Circular log mode</a:t>
            </a:r>
            <a:r>
              <a:rPr lang="en-US" dirty="0"/>
              <a:t> is disabled (grayed out) by default until you set a maximum size.</a:t>
            </a:r>
          </a:p>
          <a:p>
            <a:pPr marL="228600" lvl="0" indent="-228600">
              <a:buFont typeface="+mj-lt"/>
              <a:buAutoNum type="arabicPeriod"/>
            </a:pPr>
            <a:r>
              <a:rPr lang="en-US" dirty="0"/>
              <a:t>Set the size in the data collector set properties.</a:t>
            </a:r>
          </a:p>
          <a:p>
            <a:pPr marL="228600" lvl="0" indent="-228600">
              <a:buFont typeface="+mj-lt"/>
              <a:buAutoNum type="arabicPeriod"/>
            </a:pPr>
            <a:r>
              <a:rPr lang="en-US" dirty="0"/>
              <a:t>Navigate to the data collector (a node off of the data collector set) properties.</a:t>
            </a:r>
          </a:p>
          <a:p>
            <a:pPr marL="228600" lvl="0" indent="-228600">
              <a:buFont typeface="+mj-lt"/>
              <a:buAutoNum type="arabicPeriod"/>
            </a:pPr>
            <a:r>
              <a:rPr lang="en-US" dirty="0"/>
              <a:t>On the </a:t>
            </a:r>
            <a:r>
              <a:rPr lang="en-US" b="1" dirty="0"/>
              <a:t>File</a:t>
            </a:r>
            <a:r>
              <a:rPr lang="en-US" dirty="0"/>
              <a:t> tab, select </a:t>
            </a:r>
            <a:r>
              <a:rPr lang="en-US" b="1" dirty="0"/>
              <a:t>Circular</a:t>
            </a:r>
            <a:r>
              <a:rPr lang="en-US" dirty="0"/>
              <a:t> </a:t>
            </a:r>
          </a:p>
          <a:p>
            <a:r>
              <a:rPr lang="en-US" dirty="0"/>
              <a:t>In the example on the slide, the maximum size is set to </a:t>
            </a:r>
            <a:r>
              <a:rPr lang="en-US" b="1" dirty="0"/>
              <a:t>200 MB</a:t>
            </a:r>
            <a:r>
              <a:rPr lang="en-US" dirty="0"/>
              <a:t>, and the log mode is set to </a:t>
            </a:r>
            <a:r>
              <a:rPr lang="en-US" b="1" dirty="0"/>
              <a:t>Circular</a:t>
            </a:r>
            <a:r>
              <a:rPr lang="en-US" dirty="0"/>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28610553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After capturing counter data in a counter log file or database, you can open the log file or database by using the </a:t>
            </a:r>
            <a:r>
              <a:rPr lang="en-US" b="1" dirty="0"/>
              <a:t>View Log Data</a:t>
            </a:r>
            <a:r>
              <a:rPr lang="en-US" dirty="0"/>
              <a:t> in the </a:t>
            </a:r>
            <a:r>
              <a:rPr lang="en-US" dirty="0" err="1"/>
              <a:t>Perfmon</a:t>
            </a:r>
            <a:r>
              <a:rPr lang="en-US" dirty="0"/>
              <a:t> menu. To load a counter log file:</a:t>
            </a:r>
          </a:p>
          <a:p>
            <a:pPr marL="228600" lvl="0" indent="-228600">
              <a:buFont typeface="+mj-lt"/>
              <a:buAutoNum type="arabicPeriod"/>
            </a:pPr>
            <a:r>
              <a:rPr lang="en-US" dirty="0"/>
              <a:t>Select </a:t>
            </a:r>
            <a:r>
              <a:rPr lang="en-US" b="1" dirty="0"/>
              <a:t>Log files</a:t>
            </a:r>
            <a:r>
              <a:rPr lang="en-US" dirty="0"/>
              <a:t>.</a:t>
            </a:r>
          </a:p>
          <a:p>
            <a:pPr marL="228600" lvl="0" indent="-228600">
              <a:buFont typeface="+mj-lt"/>
              <a:buAutoNum type="arabicPeriod"/>
            </a:pPr>
            <a:r>
              <a:rPr lang="en-US" dirty="0"/>
              <a:t>Click </a:t>
            </a:r>
            <a:r>
              <a:rPr lang="en-US" b="1" dirty="0"/>
              <a:t>Add</a:t>
            </a:r>
            <a:r>
              <a:rPr lang="en-US" dirty="0"/>
              <a:t> and browse to the counter log file. Click </a:t>
            </a:r>
            <a:r>
              <a:rPr lang="en-US" b="1" dirty="0"/>
              <a:t>OK</a:t>
            </a:r>
            <a:r>
              <a:rPr lang="en-US" dirty="0"/>
              <a:t>.</a:t>
            </a:r>
          </a:p>
          <a:p>
            <a:r>
              <a:rPr lang="en-US" dirty="0"/>
              <a:t>To load a SQL database table, select </a:t>
            </a:r>
            <a:r>
              <a:rPr lang="en-US" b="1" dirty="0"/>
              <a:t>System DSN</a:t>
            </a:r>
            <a:r>
              <a:rPr lang="en-US" dirty="0"/>
              <a:t> and </a:t>
            </a:r>
            <a:r>
              <a:rPr lang="en-US" b="1" dirty="0"/>
              <a:t>Log set</a:t>
            </a:r>
            <a:r>
              <a:rPr lang="en-US" dirty="0"/>
              <a:t>.</a:t>
            </a:r>
          </a:p>
          <a:p>
            <a:r>
              <a:rPr lang="en-US" dirty="0"/>
              <a:t>Once they are loaded, no counters appear in the chart. This is because the log might have thousands of counter instances in it. Click the green “plus” button to browse the counters that are in the log and add them to the chart.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496332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This slide is a review of some of the key concepts that this section covers.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6522793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counters can be viewed live or can be captured remotely from any number of computers. Try to gather the performance counter logs and data collector sets locally on each computer because the computer captures the counter data to a local disk. If you collect counter data locally, you are less likely to have gaps in the data, there is no network overhead (which can be significant), and you do not need to take time zones into consideration.</a:t>
            </a:r>
          </a:p>
          <a:p>
            <a:r>
              <a:rPr lang="en-US" dirty="0"/>
              <a:t>The time of the computer that is capturing the data is used.</a:t>
            </a:r>
          </a:p>
          <a:p>
            <a:r>
              <a:rPr lang="en-US" dirty="0"/>
              <a:t>For example, if a computer on the Pacific Time captures the counter data from a computer on the Eastern Time, the counter data is logged in Pacific Time. This means that whoever looks at the counter data must know that the data is offset by the time zone difference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41906903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65</a:t>
            </a:fld>
            <a:endParaRPr lang="en-US"/>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fld id="{592BAB5C-9CDE-47A0-89B0-1BD39C8B7942}" type="datetime1">
              <a:rPr lang="en-US" smtClean="0"/>
              <a:t>12/21/2018</a:t>
            </a:fld>
            <a:endParaRPr lang="en-US"/>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736500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466298" indent="-466298">
              <a:buFont typeface="+mj-lt"/>
              <a:buAutoNum type="arabicPeriod"/>
            </a:pPr>
            <a:r>
              <a:rPr lang="en-US" dirty="0"/>
              <a:t>After a .csv or .</a:t>
            </a:r>
            <a:r>
              <a:rPr lang="en-US" dirty="0" err="1"/>
              <a:t>tsv</a:t>
            </a:r>
            <a:r>
              <a:rPr lang="en-US" dirty="0"/>
              <a:t> counter log is started, it does not collect new counter instances—use binary (.</a:t>
            </a:r>
            <a:r>
              <a:rPr lang="en-US" dirty="0" err="1"/>
              <a:t>blg</a:t>
            </a:r>
            <a:r>
              <a:rPr lang="en-US" dirty="0"/>
              <a:t>).</a:t>
            </a:r>
          </a:p>
          <a:p>
            <a:pPr marL="466298" indent="-466298">
              <a:buFont typeface="+mj-lt"/>
              <a:buAutoNum type="arabicPeriod"/>
            </a:pPr>
            <a:r>
              <a:rPr lang="en-US" dirty="0"/>
              <a:t>Local counter collection is more reliable, has no network overhead, and is not affected by time-zone differences.</a:t>
            </a:r>
          </a:p>
          <a:p>
            <a:pPr marL="466298" indent="-466298">
              <a:buFont typeface="+mj-lt"/>
              <a:buAutoNum type="arabicPeriod"/>
            </a:pPr>
            <a:r>
              <a:rPr lang="en-US" dirty="0"/>
              <a:t>Counter logging generally has trivial amounts of overhead on servers, as long as the Thread object is not being gathered.</a:t>
            </a:r>
          </a:p>
          <a:p>
            <a:pPr marL="466298" indent="-466298">
              <a:buFont typeface="+mj-lt"/>
              <a:buAutoNum type="arabicPeriod"/>
            </a:pPr>
            <a:r>
              <a:rPr lang="en-US"/>
              <a:t>The Time-Range control helps to </a:t>
            </a:r>
            <a:r>
              <a:rPr lang="en-US" i="1"/>
              <a:t>zoom in</a:t>
            </a:r>
            <a:r>
              <a:rPr lang="en-US"/>
              <a:t> to a time range to see details.</a:t>
            </a:r>
            <a:endParaRPr lang="en-US" dirty="0"/>
          </a:p>
        </p:txBody>
      </p:sp>
      <p:sp>
        <p:nvSpPr>
          <p:cNvPr id="7" name="Slide Number Placeholder 6"/>
          <p:cNvSpPr>
            <a:spLocks noGrp="1"/>
          </p:cNvSpPr>
          <p:nvPr>
            <p:ph type="sldNum" sz="quarter" idx="12"/>
          </p:nvPr>
        </p:nvSpPr>
        <p:spPr/>
        <p:txBody>
          <a:bodyPr/>
          <a:lstStyle/>
          <a:p>
            <a:fld id="{8B263312-38AA-4E1E-B2B5-0F8F122B24FE}" type="slidenum">
              <a:rPr lang="en-US" smtClean="0"/>
              <a:pPr/>
              <a:t>66</a:t>
            </a:fld>
            <a:endParaRPr lang="en-US" dirty="0"/>
          </a:p>
        </p:txBody>
      </p:sp>
      <p:sp>
        <p:nvSpPr>
          <p:cNvPr id="8" name="Slide Image Placeholder 7">
            <a:extLst>
              <a:ext uri="{FF2B5EF4-FFF2-40B4-BE49-F238E27FC236}">
                <a16:creationId xmlns:a16="http://schemas.microsoft.com/office/drawing/2014/main" id="{C45065AA-A5CF-4493-8090-92D8602040CB}"/>
              </a:ext>
            </a:extLst>
          </p:cNvPr>
          <p:cNvSpPr>
            <a:spLocks noGrp="1" noRot="1" noChangeAspect="1"/>
          </p:cNvSpPr>
          <p:nvPr>
            <p:ph type="sldImg"/>
          </p:nvPr>
        </p:nvSpPr>
        <p:spPr>
          <a:xfrm>
            <a:off x="696913" y="857250"/>
            <a:ext cx="5486400" cy="3086100"/>
          </a:xfrm>
        </p:spPr>
      </p:sp>
      <p:sp>
        <p:nvSpPr>
          <p:cNvPr id="9" name="Date Placeholder 8">
            <a:extLst>
              <a:ext uri="{FF2B5EF4-FFF2-40B4-BE49-F238E27FC236}">
                <a16:creationId xmlns:a16="http://schemas.microsoft.com/office/drawing/2014/main" id="{A35BF34B-0E46-4CC9-A835-832C07DFEBB9}"/>
              </a:ext>
            </a:extLst>
          </p:cNvPr>
          <p:cNvSpPr>
            <a:spLocks noGrp="1"/>
          </p:cNvSpPr>
          <p:nvPr>
            <p:ph type="dt" idx="14"/>
          </p:nvPr>
        </p:nvSpPr>
        <p:spPr/>
        <p:txBody>
          <a:bodyPr/>
          <a:lstStyle/>
          <a:p>
            <a:fld id="{EFC6D221-D773-4FF7-A431-07EC53DE13A9}" type="datetime1">
              <a:rPr lang="en-US" smtClean="0"/>
              <a:t>12/21/2018</a:t>
            </a:fld>
            <a:endParaRPr lang="en-US" dirty="0"/>
          </a:p>
        </p:txBody>
      </p:sp>
    </p:spTree>
    <p:extLst>
      <p:ext uri="{BB962C8B-B14F-4D97-AF65-F5344CB8AC3E}">
        <p14:creationId xmlns:p14="http://schemas.microsoft.com/office/powerpoint/2010/main" val="39616360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67</a:t>
            </a:fld>
            <a:endParaRPr lang="en-US"/>
          </a:p>
        </p:txBody>
      </p:sp>
      <p:sp>
        <p:nvSpPr>
          <p:cNvPr id="3" name="Date Placeholder 2">
            <a:extLst>
              <a:ext uri="{FF2B5EF4-FFF2-40B4-BE49-F238E27FC236}">
                <a16:creationId xmlns:a16="http://schemas.microsoft.com/office/drawing/2014/main" id="{253F21FE-6D90-469E-9047-D9E85B68DF6B}"/>
              </a:ext>
            </a:extLst>
          </p:cNvPr>
          <p:cNvSpPr>
            <a:spLocks noGrp="1"/>
          </p:cNvSpPr>
          <p:nvPr>
            <p:ph type="dt" idx="12"/>
          </p:nvPr>
        </p:nvSpPr>
        <p:spPr/>
        <p:txBody>
          <a:bodyPr/>
          <a:lstStyle/>
          <a:p>
            <a:fld id="{E57E3D00-9D4C-429E-9A61-DDFE4F2097D5}" type="datetime1">
              <a:rPr lang="en-US" smtClean="0"/>
              <a:t>12/21/2018</a:t>
            </a:fld>
            <a:endParaRPr lang="en-US"/>
          </a:p>
        </p:txBody>
      </p:sp>
      <p:sp>
        <p:nvSpPr>
          <p:cNvPr id="8" name="Slide Image Placeholder 7">
            <a:extLst>
              <a:ext uri="{FF2B5EF4-FFF2-40B4-BE49-F238E27FC236}">
                <a16:creationId xmlns:a16="http://schemas.microsoft.com/office/drawing/2014/main" id="{C7B11183-186A-4BBC-B2F8-7884666DA151}"/>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F5BB2EB-6EC5-46BF-B848-AF78DF3313FB}"/>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D2DE8FA8-BD65-4569-8095-2AAA0C0CEA0A}"/>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22829259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68</a:t>
            </a:fld>
            <a:endParaRPr lang="en-US"/>
          </a:p>
        </p:txBody>
      </p:sp>
      <p:sp>
        <p:nvSpPr>
          <p:cNvPr id="3" name="Date Placeholder 2">
            <a:extLst>
              <a:ext uri="{FF2B5EF4-FFF2-40B4-BE49-F238E27FC236}">
                <a16:creationId xmlns:a16="http://schemas.microsoft.com/office/drawing/2014/main" id="{CF6F6BE6-3C4D-4FD7-AB80-C43A68FDE6FB}"/>
              </a:ext>
            </a:extLst>
          </p:cNvPr>
          <p:cNvSpPr>
            <a:spLocks noGrp="1"/>
          </p:cNvSpPr>
          <p:nvPr>
            <p:ph type="dt" idx="12"/>
          </p:nvPr>
        </p:nvSpPr>
        <p:spPr/>
        <p:txBody>
          <a:bodyPr/>
          <a:lstStyle/>
          <a:p>
            <a:fld id="{6B04ED27-04CC-48BC-859C-3E4A3D15A6DF}" type="datetime1">
              <a:rPr lang="en-US" smtClean="0"/>
              <a:t>12/21/2018</a:t>
            </a:fld>
            <a:endParaRPr lang="en-US"/>
          </a:p>
        </p:txBody>
      </p:sp>
      <p:sp>
        <p:nvSpPr>
          <p:cNvPr id="10" name="Slide Image Placeholder 9">
            <a:extLst>
              <a:ext uri="{FF2B5EF4-FFF2-40B4-BE49-F238E27FC236}">
                <a16:creationId xmlns:a16="http://schemas.microsoft.com/office/drawing/2014/main" id="{DCC766BB-84D2-43E9-9435-C97994397C52}"/>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C9491343-8D0A-49E1-9C41-9405EFB743E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A3E9B84D-630D-4FEE-91E9-0E1DDBEEFED7}"/>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42190525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69</a:t>
            </a:fld>
            <a:endParaRPr lang="en-US"/>
          </a:p>
        </p:txBody>
      </p:sp>
      <p:sp>
        <p:nvSpPr>
          <p:cNvPr id="3" name="Date Placeholder 2">
            <a:extLst>
              <a:ext uri="{FF2B5EF4-FFF2-40B4-BE49-F238E27FC236}">
                <a16:creationId xmlns:a16="http://schemas.microsoft.com/office/drawing/2014/main" id="{1A0B76F9-3F92-4745-AA72-2039D73104F8}"/>
              </a:ext>
            </a:extLst>
          </p:cNvPr>
          <p:cNvSpPr>
            <a:spLocks noGrp="1"/>
          </p:cNvSpPr>
          <p:nvPr>
            <p:ph type="dt" idx="12"/>
          </p:nvPr>
        </p:nvSpPr>
        <p:spPr/>
        <p:txBody>
          <a:bodyPr/>
          <a:lstStyle/>
          <a:p>
            <a:fld id="{98343A3E-C65B-474B-B284-72A2415C99C0}" type="datetime1">
              <a:rPr lang="en-US" smtClean="0"/>
              <a:t>12/21/2018</a:t>
            </a:fld>
            <a:endParaRPr lang="en-US"/>
          </a:p>
        </p:txBody>
      </p:sp>
      <p:sp>
        <p:nvSpPr>
          <p:cNvPr id="10" name="Slide Image Placeholder 9">
            <a:extLst>
              <a:ext uri="{FF2B5EF4-FFF2-40B4-BE49-F238E27FC236}">
                <a16:creationId xmlns:a16="http://schemas.microsoft.com/office/drawing/2014/main" id="{B080087F-9B63-4FCC-87C0-CC79C9FF5FED}"/>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9EF5BC6-BB55-444F-AE42-1679207E516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29186FA5-7D91-4142-B389-05BC0ADD7EE6}"/>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054255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6" name="Slide Image Placeholder 5"/>
          <p:cNvSpPr>
            <a:spLocks noGrp="1" noRot="1" noChangeAspect="1"/>
          </p:cNvSpPr>
          <p:nvPr>
            <p:ph type="sldImg"/>
          </p:nvPr>
        </p:nvSpPr>
        <p:spPr>
          <a:xfrm>
            <a:off x="1258888" y="465138"/>
            <a:ext cx="4337050" cy="2439987"/>
          </a:xfrm>
        </p:spPr>
      </p:sp>
      <p:sp>
        <p:nvSpPr>
          <p:cNvPr id="7" name="Notes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175209806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i="1" dirty="0"/>
              <a:t>Logman.exe</a:t>
            </a:r>
            <a:r>
              <a:rPr lang="en-US" dirty="0"/>
              <a:t> is a command-line tool that manages data collector sets either locally or remotely. It is a part of the OS, and it was first introduced in Windows XP and Windows Server 2003. This tool is a great way to quickly create counter logs and data collector sets on many computers and to have them all log locally i.e., that all the computers write the log file to their respective local disks. The default folder for counter log files is </a:t>
            </a:r>
            <a:r>
              <a:rPr lang="en-US" i="1" dirty="0"/>
              <a:t>c:\perflogs</a:t>
            </a:r>
            <a:r>
              <a:rPr lang="en-US" dirty="0"/>
              <a:t>.</a:t>
            </a:r>
          </a:p>
          <a:p>
            <a:r>
              <a:rPr lang="en-US" dirty="0"/>
              <a:t>The administration of counter logs and data collector sets requires administrator rights on the target computers. For the rest of this module, we will be using </a:t>
            </a:r>
            <a:r>
              <a:rPr lang="en-US" i="1" dirty="0"/>
              <a:t>counter log</a:t>
            </a:r>
            <a:r>
              <a:rPr lang="en-US" dirty="0"/>
              <a:t> synonymously with </a:t>
            </a:r>
            <a:r>
              <a:rPr lang="en-US" i="1" dirty="0"/>
              <a:t>data collector set</a:t>
            </a:r>
            <a:r>
              <a:rPr lang="en-US" dirty="0"/>
              <a:t> with regard to the remote administration of counter logs and data collector sets.</a:t>
            </a:r>
          </a:p>
          <a:p>
            <a:r>
              <a:rPr lang="en-US" dirty="0"/>
              <a:t>Everything that you can do in the graphical user interface (GUI) of </a:t>
            </a:r>
            <a:r>
              <a:rPr lang="en-US" dirty="0" err="1"/>
              <a:t>Perfmon</a:t>
            </a:r>
            <a:r>
              <a:rPr lang="en-US" dirty="0"/>
              <a:t>, you can do in the </a:t>
            </a:r>
            <a:r>
              <a:rPr lang="en-US" i="1" dirty="0"/>
              <a:t>Logman.exe</a:t>
            </a:r>
            <a:r>
              <a:rPr lang="en-US" dirty="0"/>
              <a:t> command line.</a:t>
            </a:r>
          </a:p>
          <a:p>
            <a:r>
              <a:rPr lang="en-US" dirty="0"/>
              <a:t>You might not be able to administer remote counter logs against Windows Server 2008 or Windows Server 2012 if you attempt to use Windows XP or Windows Server 2003 remotely, unless you are using a computer that is running Windows Server 2008, Windows 7, Windows Server 2012, or Windows 8.</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310344205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i="1" dirty="0"/>
              <a:t>Logman.exe</a:t>
            </a:r>
            <a:r>
              <a:rPr lang="en-US" dirty="0"/>
              <a:t> has a lot of syntax and can be a bit intimidating even for the most seasoned system administrator, so this slide lists the parameters that are commonly used to create and manage counter logs and data collector sets.</a:t>
            </a:r>
          </a:p>
          <a:p>
            <a:r>
              <a:rPr lang="en-US" dirty="0"/>
              <a:t>The </a:t>
            </a:r>
            <a:r>
              <a:rPr lang="en-US" i="1" dirty="0"/>
              <a:t>-o</a:t>
            </a:r>
            <a:r>
              <a:rPr lang="en-US" dirty="0"/>
              <a:t> parameter is useful if you want the counter log to be created in a folder other than </a:t>
            </a:r>
            <a:r>
              <a:rPr lang="en-US" i="1" dirty="0"/>
              <a:t>c:\perflogs.</a:t>
            </a:r>
            <a:r>
              <a:rPr lang="en-US" dirty="0"/>
              <a:t> Again, this is relative to the local machine where you are creating the counter log.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37055890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This slide shows how to create a counter log by specifying the counter paths in-line with the command, by using the </a:t>
            </a:r>
            <a:r>
              <a:rPr lang="en-US" i="1" dirty="0"/>
              <a:t>-c</a:t>
            </a:r>
            <a:r>
              <a:rPr lang="en-US" dirty="0"/>
              <a:t> parameter. The command line has a limited number of characters that you can use. If this is a problem, consider using the </a:t>
            </a:r>
            <a:r>
              <a:rPr lang="en-US" i="1" dirty="0"/>
              <a:t>-</a:t>
            </a:r>
            <a:r>
              <a:rPr lang="en-US" i="1" dirty="0" err="1"/>
              <a:t>cf</a:t>
            </a:r>
            <a:r>
              <a:rPr lang="en-US" dirty="0"/>
              <a:t> parameter instead, which allows you to specify a text file for the list of counter paths.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244151219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You can use the </a:t>
            </a:r>
            <a:r>
              <a:rPr lang="en-US" i="1" dirty="0"/>
              <a:t>-</a:t>
            </a:r>
            <a:r>
              <a:rPr lang="en-US" i="1" dirty="0" err="1"/>
              <a:t>cf</a:t>
            </a:r>
            <a:r>
              <a:rPr lang="en-US" i="1" dirty="0"/>
              <a:t> </a:t>
            </a:r>
            <a:r>
              <a:rPr lang="en-US" dirty="0"/>
              <a:t>parameter of </a:t>
            </a:r>
            <a:r>
              <a:rPr lang="en-US" i="1" dirty="0"/>
              <a:t>Logman.exe</a:t>
            </a:r>
            <a:r>
              <a:rPr lang="en-US" dirty="0"/>
              <a:t> to create a counter log by using a text file to define the counter paths to be used to capture the data in the log.</a:t>
            </a:r>
          </a:p>
          <a:p>
            <a:r>
              <a:rPr lang="en-US" dirty="0"/>
              <a:t>Each line of the text file defines a counter path, which in turn defines zero or more counter instances. The path might have zero counter instances if the target computer does not have any counters that match the counter path.</a:t>
            </a:r>
          </a:p>
          <a:p>
            <a:r>
              <a:rPr lang="en-US" dirty="0"/>
              <a:t>In Windows XP, Windows Server 2003, and earlier, </a:t>
            </a:r>
            <a:r>
              <a:rPr lang="en-US" i="1" dirty="0"/>
              <a:t>Logman.exe</a:t>
            </a:r>
            <a:r>
              <a:rPr lang="en-US" dirty="0"/>
              <a:t> requires the text file to be encoded in American National Standard Institute (ANSI) format. If it is not, the command fails. Windows Server 2008 and Windows Server 2012 require the text file to be in either ANSI or Unicode encoding.</a:t>
            </a:r>
          </a:p>
          <a:p>
            <a:r>
              <a:rPr lang="en-US" i="1" dirty="0" err="1"/>
              <a:t>Typeperf</a:t>
            </a:r>
            <a:r>
              <a:rPr lang="en-US" dirty="0"/>
              <a:t> </a:t>
            </a:r>
            <a:r>
              <a:rPr lang="en-US" i="1" dirty="0"/>
              <a:t>–q</a:t>
            </a:r>
            <a:r>
              <a:rPr lang="en-US" dirty="0"/>
              <a:t> will give you all counters except SQL counters. You must also supply the exact SQL instance for </a:t>
            </a:r>
            <a:r>
              <a:rPr lang="en-US" dirty="0" err="1"/>
              <a:t>typeperf</a:t>
            </a:r>
            <a:r>
              <a:rPr lang="en-US" dirty="0"/>
              <a:t> to be able to export the desired SQL counters.</a:t>
            </a:r>
          </a:p>
          <a:p>
            <a:r>
              <a:rPr lang="en-US" dirty="0"/>
              <a:t>The PAL tool can generate a text file counter list for use with </a:t>
            </a:r>
            <a:r>
              <a:rPr lang="en-US" i="1" dirty="0"/>
              <a:t>Logman.exe</a:t>
            </a:r>
            <a:r>
              <a:rPr lang="en-US" dirty="0"/>
              <a:t> from any of its threshold files.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69892713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i="1" dirty="0"/>
              <a:t>Typeperf.exe</a:t>
            </a:r>
            <a:r>
              <a:rPr lang="en-US" dirty="0"/>
              <a:t> is a part of the OS, and you can use it to create a text file counter list for use with </a:t>
            </a:r>
            <a:r>
              <a:rPr lang="en-US" i="1" dirty="0"/>
              <a:t>Logman.exe</a:t>
            </a:r>
            <a:r>
              <a:rPr lang="en-US" dirty="0"/>
              <a:t>, by specifying the counter object and a file name.</a:t>
            </a:r>
            <a:r>
              <a:rPr lang="en-US" baseline="0" dirty="0"/>
              <a:t> This tool must be ran in an administrator </a:t>
            </a:r>
            <a:r>
              <a:rPr lang="en-US" baseline="0"/>
              <a:t>command prompt.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35033404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This approach has been successfully used by Microsoft PFEs to deploy Performance counters to hundreds of servers within several minutes. This is the preferred approach to deploy performance counters to many machines at once.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40166839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76</a:t>
            </a:fld>
            <a:endParaRPr lang="en-US"/>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fld id="{592BAB5C-9CDE-47A0-89B0-1BD39C8B7942}" type="datetime1">
              <a:rPr lang="en-US" smtClean="0"/>
              <a:t>12/21/2018</a:t>
            </a:fld>
            <a:endParaRPr lang="en-US"/>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24122694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77</a:t>
            </a:fld>
            <a:endParaRPr lang="en-US"/>
          </a:p>
        </p:txBody>
      </p:sp>
      <p:sp>
        <p:nvSpPr>
          <p:cNvPr id="3" name="Date Placeholder 2">
            <a:extLst>
              <a:ext uri="{FF2B5EF4-FFF2-40B4-BE49-F238E27FC236}">
                <a16:creationId xmlns:a16="http://schemas.microsoft.com/office/drawing/2014/main" id="{1A0B76F9-3F92-4745-AA72-2039D73104F8}"/>
              </a:ext>
            </a:extLst>
          </p:cNvPr>
          <p:cNvSpPr>
            <a:spLocks noGrp="1"/>
          </p:cNvSpPr>
          <p:nvPr>
            <p:ph type="dt" idx="12"/>
          </p:nvPr>
        </p:nvSpPr>
        <p:spPr/>
        <p:txBody>
          <a:bodyPr/>
          <a:lstStyle/>
          <a:p>
            <a:fld id="{98343A3E-C65B-474B-B284-72A2415C99C0}" type="datetime1">
              <a:rPr lang="en-US" smtClean="0"/>
              <a:t>12/21/2018</a:t>
            </a:fld>
            <a:endParaRPr lang="en-US"/>
          </a:p>
        </p:txBody>
      </p:sp>
      <p:sp>
        <p:nvSpPr>
          <p:cNvPr id="10" name="Slide Image Placeholder 9">
            <a:extLst>
              <a:ext uri="{FF2B5EF4-FFF2-40B4-BE49-F238E27FC236}">
                <a16:creationId xmlns:a16="http://schemas.microsoft.com/office/drawing/2014/main" id="{B080087F-9B63-4FCC-87C0-CC79C9FF5FED}"/>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9EF5BC6-BB55-444F-AE42-1679207E516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29186FA5-7D91-4142-B389-05BC0ADD7EE6}"/>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300868595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This slide specifies how to create a counter log on a remote computer by using the </a:t>
            </a:r>
            <a:r>
              <a:rPr lang="en-US" i="1" dirty="0"/>
              <a:t>Logman.exe</a:t>
            </a:r>
            <a:r>
              <a:rPr lang="en-US" dirty="0"/>
              <a:t> command.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208706098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Notes Placeholder 2"/>
          <p:cNvSpPr>
            <a:spLocks noGrp="1"/>
          </p:cNvSpPr>
          <p:nvPr>
            <p:ph type="body" idx="1"/>
          </p:nvPr>
        </p:nvSpPr>
        <p:spPr/>
        <p:txBody>
          <a:bodyPr/>
          <a:lstStyle/>
          <a:p>
            <a:r>
              <a:rPr lang="en-US" dirty="0"/>
              <a:t>After you create a counter log or data collector set on a remote computer by using </a:t>
            </a:r>
            <a:r>
              <a:rPr lang="en-US" i="1" dirty="0"/>
              <a:t>Logman.exe</a:t>
            </a:r>
            <a:r>
              <a:rPr lang="en-US" dirty="0"/>
              <a:t>, the log or data collector set might not start automatically. This slide shows how to start the counter log or data collector set. The counters.txt is the file where you have already added the counters or objects you wish to be collected.</a:t>
            </a:r>
          </a:p>
        </p:txBody>
      </p:sp>
      <p:sp>
        <p:nvSpPr>
          <p:cNvPr id="74757"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CE96A9-B0AE-4641-9519-4DE9468AF4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4" name="Slide Image Placeholder 3"/>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3269212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To start the Performance Monitor (</a:t>
            </a:r>
            <a:r>
              <a:rPr lang="en-US" dirty="0" err="1"/>
              <a:t>Perfmon</a:t>
            </a:r>
            <a:r>
              <a:rPr lang="en-US" dirty="0"/>
              <a:t>):</a:t>
            </a:r>
          </a:p>
          <a:p>
            <a:pPr marL="228600" lvl="0" indent="-228600">
              <a:buFont typeface="+mj-lt"/>
              <a:buAutoNum type="arabicPeriod"/>
            </a:pPr>
            <a:r>
              <a:rPr lang="en-US" dirty="0"/>
              <a:t>Click </a:t>
            </a:r>
            <a:r>
              <a:rPr lang="en-US" b="1" dirty="0"/>
              <a:t>Start.</a:t>
            </a:r>
            <a:endParaRPr lang="en-US" dirty="0"/>
          </a:p>
          <a:p>
            <a:pPr marL="228600" lvl="0" indent="-228600">
              <a:buFont typeface="+mj-lt"/>
              <a:buAutoNum type="arabicPeriod"/>
            </a:pPr>
            <a:r>
              <a:rPr lang="en-US" dirty="0"/>
              <a:t>In the </a:t>
            </a:r>
            <a:r>
              <a:rPr lang="en-US" b="1" dirty="0"/>
              <a:t>Search</a:t>
            </a:r>
            <a:r>
              <a:rPr lang="en-US" dirty="0"/>
              <a:t> box, type </a:t>
            </a:r>
            <a:r>
              <a:rPr lang="en-US" i="1" dirty="0" err="1"/>
              <a:t>perfmon</a:t>
            </a:r>
            <a:r>
              <a:rPr lang="en-US" dirty="0"/>
              <a:t>, and then click the </a:t>
            </a:r>
            <a:r>
              <a:rPr lang="en-US" b="1" dirty="0" err="1"/>
              <a:t>Perfmon</a:t>
            </a:r>
            <a:r>
              <a:rPr lang="en-US" dirty="0"/>
              <a:t> executable.</a:t>
            </a:r>
          </a:p>
          <a:p>
            <a:pPr marL="228600" lvl="0" indent="-228600">
              <a:buFont typeface="+mj-lt"/>
              <a:buAutoNum type="arabicPeriod"/>
            </a:pPr>
            <a:r>
              <a:rPr lang="en-US" dirty="0"/>
              <a:t>In Windows 8, navigate to the </a:t>
            </a:r>
            <a:r>
              <a:rPr lang="en-US" b="1" dirty="0"/>
              <a:t>Start</a:t>
            </a:r>
            <a:r>
              <a:rPr lang="en-US" dirty="0"/>
              <a:t> screen and type </a:t>
            </a:r>
            <a:r>
              <a:rPr lang="en-US" i="1" dirty="0" err="1"/>
              <a:t>perfmon</a:t>
            </a:r>
            <a:r>
              <a:rPr lang="en-US" i="1" dirty="0"/>
              <a: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13103679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To check the status of a counter log or data collector set, use the </a:t>
            </a:r>
            <a:r>
              <a:rPr lang="en-US" i="1" dirty="0"/>
              <a:t>query</a:t>
            </a:r>
            <a:r>
              <a:rPr lang="en-US" dirty="0"/>
              <a:t> parameter of </a:t>
            </a:r>
            <a:r>
              <a:rPr lang="en-US" i="1" dirty="0"/>
              <a:t>Logman.exe</a:t>
            </a:r>
            <a:r>
              <a:rPr lang="en-US" dirty="0"/>
              <a:t>. This is very helpful if you are managing performance counter collections across many servers.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10" name="Slide Image Placeholder 9"/>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33533370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Notes Placeholder 2"/>
          <p:cNvSpPr>
            <a:spLocks noGrp="1"/>
          </p:cNvSpPr>
          <p:nvPr>
            <p:ph type="body" idx="1"/>
          </p:nvPr>
        </p:nvSpPr>
        <p:spPr/>
        <p:txBody>
          <a:bodyPr/>
          <a:lstStyle/>
          <a:p>
            <a:r>
              <a:rPr lang="en-US" dirty="0"/>
              <a:t>This slide shows how to start the counter log or data collector set. The .CMD file should be saved in a neutral place on the </a:t>
            </a:r>
            <a:r>
              <a:rPr lang="en-US" i="1" dirty="0"/>
              <a:t>C:\</a:t>
            </a:r>
            <a:r>
              <a:rPr lang="en-US" dirty="0"/>
              <a:t> drive where the Local System account, as well as the Local or Domain administrators have access to it. </a:t>
            </a:r>
            <a:r>
              <a:rPr lang="en-US" i="1" dirty="0"/>
              <a:t>C:\Perflogs</a:t>
            </a:r>
            <a:r>
              <a:rPr lang="en-US" dirty="0"/>
              <a:t> is an ideal location for this. </a:t>
            </a:r>
          </a:p>
          <a:p>
            <a:r>
              <a:rPr lang="en-US" dirty="0"/>
              <a:t>This technique allows a previously-created Performance Monitor template to automatically start whether the OS is restarted due to a scheduled restart (Windows Update) or due to a crash. If the template has been configured to append the time/date stamp and the name of the computer, then the new log file will not overwrite the previous log.</a:t>
            </a:r>
          </a:p>
        </p:txBody>
      </p:sp>
      <p:sp>
        <p:nvSpPr>
          <p:cNvPr id="74757"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CE96A9-B0AE-4641-9519-4DE9468AF4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4" name="Slide Image Placeholder 3"/>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23158399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82</a:t>
            </a:fld>
            <a:endParaRPr lang="en-US"/>
          </a:p>
        </p:txBody>
      </p:sp>
      <p:sp>
        <p:nvSpPr>
          <p:cNvPr id="6" name="Date Placeholder 5">
            <a:extLst>
              <a:ext uri="{FF2B5EF4-FFF2-40B4-BE49-F238E27FC236}">
                <a16:creationId xmlns:a16="http://schemas.microsoft.com/office/drawing/2014/main" id="{3EB16111-A97F-457F-91C8-272E5E8DFF89}"/>
              </a:ext>
            </a:extLst>
          </p:cNvPr>
          <p:cNvSpPr>
            <a:spLocks noGrp="1"/>
          </p:cNvSpPr>
          <p:nvPr>
            <p:ph type="dt" idx="12"/>
          </p:nvPr>
        </p:nvSpPr>
        <p:spPr/>
        <p:txBody>
          <a:bodyPr/>
          <a:lstStyle/>
          <a:p>
            <a:fld id="{997C9337-20C5-41EF-80F6-63D1F94ABC0C}" type="datetime1">
              <a:rPr lang="en-US" smtClean="0"/>
              <a:t>12/21/2018</a:t>
            </a:fld>
            <a:endParaRPr lang="en-US"/>
          </a:p>
        </p:txBody>
      </p:sp>
      <p:sp>
        <p:nvSpPr>
          <p:cNvPr id="10" name="Slide Image Placeholder 9">
            <a:extLst>
              <a:ext uri="{FF2B5EF4-FFF2-40B4-BE49-F238E27FC236}">
                <a16:creationId xmlns:a16="http://schemas.microsoft.com/office/drawing/2014/main" id="{1E1408CB-E158-45EC-A705-EC77EDB9E722}"/>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80831AF6-C812-4CA9-9A84-72B9BD292CB0}"/>
              </a:ext>
            </a:extLst>
          </p:cNvPr>
          <p:cNvSpPr>
            <a:spLocks noGrp="1"/>
          </p:cNvSpPr>
          <p:nvPr>
            <p:ph type="body" idx="1"/>
          </p:nvPr>
        </p:nvSpPr>
        <p:spPr>
          <a:xfrm>
            <a:off x="685800" y="4400550"/>
            <a:ext cx="5486400" cy="3600450"/>
          </a:xfrm>
          <a:prstGeom prst="rect">
            <a:avLst/>
          </a:prstGeom>
        </p:spPr>
        <p:txBody>
          <a:bodyPr/>
          <a:lstStyle/>
          <a:p>
            <a:pPr lvl="0" defTabSz="914460">
              <a:lnSpc>
                <a:spcPct val="90000"/>
              </a:lnSpc>
              <a:spcAft>
                <a:spcPts val="333"/>
              </a:spcAft>
            </a:pPr>
            <a:endParaRPr lang="en-US" sz="882" dirty="0">
              <a:solidFill>
                <a:prstClr val="black"/>
              </a:solidFill>
              <a:latin typeface="Segoe UI Light" pitchFamily="34" charset="0"/>
            </a:endParaRPr>
          </a:p>
        </p:txBody>
      </p:sp>
      <p:sp>
        <p:nvSpPr>
          <p:cNvPr id="2" name="Header Placeholder 1">
            <a:extLst>
              <a:ext uri="{FF2B5EF4-FFF2-40B4-BE49-F238E27FC236}">
                <a16:creationId xmlns:a16="http://schemas.microsoft.com/office/drawing/2014/main" id="{9830E05C-8F70-4854-835C-C7C6F7556052}"/>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214785923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83</a:t>
            </a:fld>
            <a:endParaRPr lang="en-US"/>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fld id="{592BAB5C-9CDE-47A0-89B0-1BD39C8B7942}" type="datetime1">
              <a:rPr lang="en-US" smtClean="0"/>
              <a:t>12/21/2018</a:t>
            </a:fld>
            <a:endParaRPr lang="en-US"/>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280542937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84</a:t>
            </a:fld>
            <a:endParaRPr lang="en-US"/>
          </a:p>
        </p:txBody>
      </p:sp>
      <p:sp>
        <p:nvSpPr>
          <p:cNvPr id="3" name="Date Placeholder 2">
            <a:extLst>
              <a:ext uri="{FF2B5EF4-FFF2-40B4-BE49-F238E27FC236}">
                <a16:creationId xmlns:a16="http://schemas.microsoft.com/office/drawing/2014/main" id="{1A0B76F9-3F92-4745-AA72-2039D73104F8}"/>
              </a:ext>
            </a:extLst>
          </p:cNvPr>
          <p:cNvSpPr>
            <a:spLocks noGrp="1"/>
          </p:cNvSpPr>
          <p:nvPr>
            <p:ph type="dt" idx="12"/>
          </p:nvPr>
        </p:nvSpPr>
        <p:spPr/>
        <p:txBody>
          <a:bodyPr/>
          <a:lstStyle/>
          <a:p>
            <a:fld id="{98343A3E-C65B-474B-B284-72A2415C99C0}" type="datetime1">
              <a:rPr lang="en-US" smtClean="0"/>
              <a:t>12/21/2018</a:t>
            </a:fld>
            <a:endParaRPr lang="en-US"/>
          </a:p>
        </p:txBody>
      </p:sp>
      <p:sp>
        <p:nvSpPr>
          <p:cNvPr id="10" name="Slide Image Placeholder 9">
            <a:extLst>
              <a:ext uri="{FF2B5EF4-FFF2-40B4-BE49-F238E27FC236}">
                <a16:creationId xmlns:a16="http://schemas.microsoft.com/office/drawing/2014/main" id="{B080087F-9B63-4FCC-87C0-CC79C9FF5FED}"/>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9EF5BC6-BB55-444F-AE42-1679207E516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29186FA5-7D91-4142-B389-05BC0ADD7EE6}"/>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337739609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6" name="Slide Image Placeholder 5"/>
          <p:cNvSpPr>
            <a:spLocks noGrp="1" noRot="1" noChangeAspect="1"/>
          </p:cNvSpPr>
          <p:nvPr>
            <p:ph type="sldImg"/>
          </p:nvPr>
        </p:nvSpPr>
        <p:spPr>
          <a:xfrm>
            <a:off x="1258888" y="465138"/>
            <a:ext cx="4337050" cy="2439987"/>
          </a:xfrm>
        </p:spPr>
      </p:sp>
      <p:sp>
        <p:nvSpPr>
          <p:cNvPr id="7" name="Notes Placeholder 6"/>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476285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counters are stored in the registry, and they point to the next counter by using a link list. This means that each counter points to the location of the next counter. If the link list is broken, all of the down-level counters might appear to be corrupted. This slide shows what counter corruption might look like when you are browsing performance counters within </a:t>
            </a:r>
            <a:r>
              <a:rPr lang="en-US" dirty="0" err="1"/>
              <a:t>Perfmon</a:t>
            </a:r>
            <a:r>
              <a:rPr lang="en-US" dirty="0"/>
              <a:t>. Counter corruption is rare on Windows Server 2008 and later, but it might still happen.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269828329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Windows Server 2008 introduced the </a:t>
            </a:r>
            <a:r>
              <a:rPr lang="en-US" i="1" dirty="0"/>
              <a:t>/R</a:t>
            </a:r>
            <a:r>
              <a:rPr lang="en-US" dirty="0"/>
              <a:t> parameter to the LODCTR command. The </a:t>
            </a:r>
            <a:r>
              <a:rPr lang="en-US" i="1" dirty="0"/>
              <a:t>/R</a:t>
            </a:r>
            <a:r>
              <a:rPr lang="en-US" dirty="0"/>
              <a:t> parameter rebuilds the linked list of counters for OS counters. This action typically fixes all of the third-party counters as well, because the linked list is fixed, but not always.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404740646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To rebuild specific counter objects, including third-party counter objects, use the LODCTR and UNLODCTR command-line tools.</a:t>
            </a:r>
          </a:p>
          <a:p>
            <a:r>
              <a:rPr lang="en-US" dirty="0"/>
              <a:t>The LODCTR and UNLODCTR tools have been a part of the OS to install and uninstall performance counters since long before Windows Server 2008. They are referenced in many Microsoft Knowledge Base articles.</a:t>
            </a:r>
          </a:p>
          <a:p>
            <a:r>
              <a:rPr lang="en-US" dirty="0"/>
              <a:t>If you want to reinstall the performance counters of a given product, you can typically search for </a:t>
            </a:r>
            <a:r>
              <a:rPr lang="en-US" i="1" dirty="0" err="1"/>
              <a:t>lodctr</a:t>
            </a:r>
            <a:r>
              <a:rPr lang="en-US" dirty="0"/>
              <a:t> and the product you are interested in. Most of the Microsoft Knowledge Base articles refer to files that ship with the installation media of the product.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174121257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6" name="Slide Image Placeholder 5"/>
          <p:cNvSpPr>
            <a:spLocks noGrp="1" noRot="1" noChangeAspect="1"/>
          </p:cNvSpPr>
          <p:nvPr>
            <p:ph type="sldImg"/>
          </p:nvPr>
        </p:nvSpPr>
        <p:spPr>
          <a:xfrm>
            <a:off x="1258888" y="465138"/>
            <a:ext cx="4337050" cy="2439987"/>
          </a:xfrm>
        </p:spPr>
      </p:sp>
      <p:sp>
        <p:nvSpPr>
          <p:cNvPr id="7" name="Notes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1912123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To add counters to </a:t>
            </a:r>
            <a:r>
              <a:rPr lang="en-US" dirty="0" err="1"/>
              <a:t>Perfmon</a:t>
            </a:r>
            <a:r>
              <a:rPr lang="en-US" dirty="0"/>
              <a:t>, click the </a:t>
            </a:r>
            <a:r>
              <a:rPr lang="en-US" b="1" dirty="0">
                <a:solidFill>
                  <a:srgbClr val="FF0000"/>
                </a:solidFill>
              </a:rPr>
              <a:t>green plus sign</a:t>
            </a:r>
            <a:r>
              <a:rPr lang="en-US" dirty="0"/>
              <a:t> at the top of the window. The </a:t>
            </a:r>
            <a:r>
              <a:rPr lang="en-US" b="1" dirty="0"/>
              <a:t>Browse Counters</a:t>
            </a:r>
            <a:r>
              <a:rPr lang="en-US" dirty="0"/>
              <a:t> dialog box opens, which shows all of the counters available from a given data source, such as:</a:t>
            </a:r>
          </a:p>
          <a:p>
            <a:pPr marL="171450" indent="-171450">
              <a:buFont typeface="Arial" pitchFamily="34" charset="0"/>
              <a:buChar char="•"/>
            </a:pPr>
            <a:r>
              <a:rPr lang="en-US" dirty="0"/>
              <a:t>Local counters</a:t>
            </a:r>
          </a:p>
          <a:p>
            <a:pPr marL="171450" indent="-171450">
              <a:buFont typeface="Arial" pitchFamily="34" charset="0"/>
              <a:buChar char="•"/>
            </a:pPr>
            <a:r>
              <a:rPr lang="en-US" dirty="0"/>
              <a:t>Counters from remote computers</a:t>
            </a:r>
          </a:p>
          <a:p>
            <a:pPr marL="171450" indent="-171450">
              <a:buFont typeface="Arial" pitchFamily="34" charset="0"/>
              <a:buChar char="•"/>
            </a:pPr>
            <a:r>
              <a:rPr lang="en-US" dirty="0"/>
              <a:t>Counters from counter logs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6400614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i="1" dirty="0"/>
              <a:t>Relog.exe</a:t>
            </a:r>
            <a:r>
              <a:rPr lang="en-US" dirty="0"/>
              <a:t> is another command-line tool that was introduced in Windows XP and Windows Server 2003. This tool creates new counter logs from the existing counter logs, which includes converting counter logs between files and SQL Server tables.</a:t>
            </a:r>
          </a:p>
          <a:p>
            <a:r>
              <a:rPr lang="en-US" dirty="0"/>
              <a:t>Occasionally, a counter log might become very large because it logs too much data. Very large counter logs can be difficult to manage and analyze, so </a:t>
            </a:r>
            <a:r>
              <a:rPr lang="en-US" i="1" dirty="0"/>
              <a:t>Relog.exe</a:t>
            </a:r>
            <a:r>
              <a:rPr lang="en-US" dirty="0"/>
              <a:t> is a great way to create a smaller, more manageable, counter log from the large one.</a:t>
            </a:r>
          </a:p>
          <a:p>
            <a:pPr lvl="0"/>
            <a:r>
              <a:rPr lang="en-US" dirty="0"/>
              <a:t>For example, you create a data collector that you intend to run for a few days, but you forget about it, and it ends up running for 30 days. The log file might be much larger than expected. You can use </a:t>
            </a:r>
            <a:r>
              <a:rPr lang="en-US" i="1" dirty="0"/>
              <a:t>Relog.exe</a:t>
            </a:r>
            <a:r>
              <a:rPr lang="en-US" dirty="0"/>
              <a:t> to create a new log from the existing one that has only the counters and the time range that you are interested in.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108897700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err="1"/>
              <a:t>Relog</a:t>
            </a:r>
            <a:r>
              <a:rPr lang="en-US" dirty="0"/>
              <a:t> has many features. This slide lists the commonly-used ones.</a:t>
            </a:r>
          </a:p>
          <a:p>
            <a:r>
              <a:rPr lang="en-US" dirty="0"/>
              <a:t>The Log-merging feature is useful if you have a lot of counter logs that were captured from the same computer with the same data collector. If you try to merge counter logs from different computers, different time ranges, or different counters, the results of the log merge can be unpredictable.</a:t>
            </a:r>
          </a:p>
          <a:p>
            <a:r>
              <a:rPr lang="en-US" dirty="0"/>
              <a:t>The PAL tool relies on </a:t>
            </a:r>
            <a:r>
              <a:rPr lang="en-US" i="1" dirty="0"/>
              <a:t>Relog.exe</a:t>
            </a:r>
            <a:r>
              <a:rPr lang="en-US" dirty="0"/>
              <a:t> to convert binary (*.</a:t>
            </a:r>
            <a:r>
              <a:rPr lang="en-US" dirty="0" err="1"/>
              <a:t>blg</a:t>
            </a:r>
            <a:r>
              <a:rPr lang="en-US" dirty="0"/>
              <a:t>) files to comma separate values’ (*.</a:t>
            </a:r>
            <a:r>
              <a:rPr lang="en-US" dirty="0" err="1"/>
              <a:t>csv</a:t>
            </a:r>
            <a:r>
              <a:rPr lang="en-US" dirty="0"/>
              <a:t>) files, so it can parse the log file as a text file.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340763744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920E16-7E2D-4061-8759-5F8497A7A43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6" name="Slide Image Placeholder 5"/>
          <p:cNvSpPr>
            <a:spLocks noGrp="1" noRot="1" noChangeAspect="1"/>
          </p:cNvSpPr>
          <p:nvPr>
            <p:ph type="sldImg"/>
          </p:nvPr>
        </p:nvSpPr>
        <p:spPr>
          <a:xfrm>
            <a:off x="1258888" y="465138"/>
            <a:ext cx="4337050" cy="2439987"/>
          </a:xfrm>
        </p:spPr>
      </p:sp>
      <p:sp>
        <p:nvSpPr>
          <p:cNvPr id="7" name="Notes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423001406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920E16-7E2D-4061-8759-5F8497A7A43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6" name="Slide Image Placeholder 5"/>
          <p:cNvSpPr>
            <a:spLocks noGrp="1" noRot="1" noChangeAspect="1"/>
          </p:cNvSpPr>
          <p:nvPr>
            <p:ph type="sldImg"/>
          </p:nvPr>
        </p:nvSpPr>
        <p:spPr>
          <a:xfrm>
            <a:off x="1258888" y="465138"/>
            <a:ext cx="4337050" cy="2439987"/>
          </a:xfrm>
        </p:spPr>
      </p:sp>
      <p:sp>
        <p:nvSpPr>
          <p:cNvPr id="7" name="Notes Placeholder 6"/>
          <p:cNvSpPr>
            <a:spLocks noGrp="1"/>
          </p:cNvSpPr>
          <p:nvPr>
            <p:ph type="body" idx="1"/>
          </p:nvPr>
        </p:nvSpPr>
        <p:spPr/>
        <p:txBody>
          <a:bodyPr/>
          <a:lstStyle/>
          <a:p>
            <a:endParaRPr lang="en-US"/>
          </a:p>
        </p:txBody>
      </p:sp>
    </p:spTree>
    <p:extLst>
      <p:ext uri="{BB962C8B-B14F-4D97-AF65-F5344CB8AC3E}">
        <p14:creationId xmlns:p14="http://schemas.microsoft.com/office/powerpoint/2010/main" val="92990866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94</a:t>
            </a:fld>
            <a:endParaRPr lang="en-US"/>
          </a:p>
        </p:txBody>
      </p:sp>
      <p:sp>
        <p:nvSpPr>
          <p:cNvPr id="6" name="Date Placeholder 5">
            <a:extLst>
              <a:ext uri="{FF2B5EF4-FFF2-40B4-BE49-F238E27FC236}">
                <a16:creationId xmlns:a16="http://schemas.microsoft.com/office/drawing/2014/main" id="{3EB16111-A97F-457F-91C8-272E5E8DFF89}"/>
              </a:ext>
            </a:extLst>
          </p:cNvPr>
          <p:cNvSpPr>
            <a:spLocks noGrp="1"/>
          </p:cNvSpPr>
          <p:nvPr>
            <p:ph type="dt" idx="12"/>
          </p:nvPr>
        </p:nvSpPr>
        <p:spPr/>
        <p:txBody>
          <a:bodyPr/>
          <a:lstStyle/>
          <a:p>
            <a:fld id="{997C9337-20C5-41EF-80F6-63D1F94ABC0C}" type="datetime1">
              <a:rPr lang="en-US" smtClean="0"/>
              <a:t>12/21/2018</a:t>
            </a:fld>
            <a:endParaRPr lang="en-US"/>
          </a:p>
        </p:txBody>
      </p:sp>
      <p:sp>
        <p:nvSpPr>
          <p:cNvPr id="10" name="Slide Image Placeholder 9">
            <a:extLst>
              <a:ext uri="{FF2B5EF4-FFF2-40B4-BE49-F238E27FC236}">
                <a16:creationId xmlns:a16="http://schemas.microsoft.com/office/drawing/2014/main" id="{1E1408CB-E158-45EC-A705-EC77EDB9E722}"/>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80831AF6-C812-4CA9-9A84-72B9BD292CB0}"/>
              </a:ext>
            </a:extLst>
          </p:cNvPr>
          <p:cNvSpPr>
            <a:spLocks noGrp="1"/>
          </p:cNvSpPr>
          <p:nvPr>
            <p:ph type="body" idx="1"/>
          </p:nvPr>
        </p:nvSpPr>
        <p:spPr>
          <a:xfrm>
            <a:off x="685800" y="4400550"/>
            <a:ext cx="5486400" cy="3600450"/>
          </a:xfrm>
          <a:prstGeom prst="rect">
            <a:avLst/>
          </a:prstGeom>
        </p:spPr>
        <p:txBody>
          <a:bodyPr/>
          <a:lstStyle/>
          <a:p>
            <a:pPr lvl="0" defTabSz="914460">
              <a:lnSpc>
                <a:spcPct val="90000"/>
              </a:lnSpc>
              <a:spcAft>
                <a:spcPts val="333"/>
              </a:spcAft>
            </a:pPr>
            <a:endParaRPr lang="en-US" sz="882" dirty="0">
              <a:solidFill>
                <a:prstClr val="black"/>
              </a:solidFill>
              <a:latin typeface="Segoe UI Light" pitchFamily="34" charset="0"/>
            </a:endParaRPr>
          </a:p>
        </p:txBody>
      </p:sp>
      <p:sp>
        <p:nvSpPr>
          <p:cNvPr id="2" name="Header Placeholder 1">
            <a:extLst>
              <a:ext uri="{FF2B5EF4-FFF2-40B4-BE49-F238E27FC236}">
                <a16:creationId xmlns:a16="http://schemas.microsoft.com/office/drawing/2014/main" id="{9830E05C-8F70-4854-835C-C7C6F7556052}"/>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427643813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95</a:t>
            </a:fld>
            <a:endParaRPr lang="en-US"/>
          </a:p>
        </p:txBody>
      </p:sp>
      <p:sp>
        <p:nvSpPr>
          <p:cNvPr id="3" name="Date Placeholder 2">
            <a:extLst>
              <a:ext uri="{FF2B5EF4-FFF2-40B4-BE49-F238E27FC236}">
                <a16:creationId xmlns:a16="http://schemas.microsoft.com/office/drawing/2014/main" id="{3F5CF34F-AAAC-430A-B32E-0E692172CC07}"/>
              </a:ext>
            </a:extLst>
          </p:cNvPr>
          <p:cNvSpPr>
            <a:spLocks noGrp="1"/>
          </p:cNvSpPr>
          <p:nvPr>
            <p:ph type="dt" idx="12"/>
          </p:nvPr>
        </p:nvSpPr>
        <p:spPr/>
        <p:txBody>
          <a:bodyPr/>
          <a:lstStyle/>
          <a:p>
            <a:fld id="{592BAB5C-9CDE-47A0-89B0-1BD39C8B7942}" type="datetime1">
              <a:rPr lang="en-US" smtClean="0"/>
              <a:t>12/21/2018</a:t>
            </a:fld>
            <a:endParaRPr lang="en-US"/>
          </a:p>
        </p:txBody>
      </p:sp>
      <p:sp>
        <p:nvSpPr>
          <p:cNvPr id="8" name="Slide Image Placeholder 7">
            <a:extLst>
              <a:ext uri="{FF2B5EF4-FFF2-40B4-BE49-F238E27FC236}">
                <a16:creationId xmlns:a16="http://schemas.microsoft.com/office/drawing/2014/main" id="{654651DE-103E-4094-B964-7B0DFE8C6CAE}"/>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C3520F82-A4D0-447A-A8E5-3467A10ECFD1}"/>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8EE692BC-11D2-4F9E-8DF7-B5F3979836BF}"/>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56891537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466298" indent="-466298">
              <a:buFont typeface="+mj-lt"/>
              <a:buAutoNum type="arabicPeriod"/>
            </a:pPr>
            <a:r>
              <a:rPr lang="en-US" dirty="0"/>
              <a:t>Logman.exe manages data collector sets locally and on remote computers</a:t>
            </a:r>
          </a:p>
          <a:p>
            <a:pPr marL="466298" indent="-466298">
              <a:buFont typeface="+mj-lt"/>
              <a:buAutoNum type="arabicPeriod"/>
            </a:pPr>
            <a:r>
              <a:rPr lang="en-US" dirty="0"/>
              <a:t>Relog.exe creates new logs from existing logs based on time range, filtering on counters, and so on</a:t>
            </a:r>
          </a:p>
          <a:p>
            <a:pPr marL="466298" indent="-466298">
              <a:buFont typeface="+mj-lt"/>
              <a:buAutoNum type="arabicPeriod"/>
            </a:pPr>
            <a:r>
              <a:rPr lang="en-US"/>
              <a:t>LODCTR /R rebuilds most performance counters</a:t>
            </a:r>
            <a:endParaRPr lang="en-US" dirty="0"/>
          </a:p>
        </p:txBody>
      </p:sp>
      <p:sp>
        <p:nvSpPr>
          <p:cNvPr id="7" name="Slide Number Placeholder 6"/>
          <p:cNvSpPr>
            <a:spLocks noGrp="1"/>
          </p:cNvSpPr>
          <p:nvPr>
            <p:ph type="sldNum" sz="quarter" idx="12"/>
          </p:nvPr>
        </p:nvSpPr>
        <p:spPr/>
        <p:txBody>
          <a:bodyPr/>
          <a:lstStyle/>
          <a:p>
            <a:fld id="{8B263312-38AA-4E1E-B2B5-0F8F122B24FE}" type="slidenum">
              <a:rPr lang="en-US" smtClean="0"/>
              <a:pPr/>
              <a:t>96</a:t>
            </a:fld>
            <a:endParaRPr lang="en-US" dirty="0"/>
          </a:p>
        </p:txBody>
      </p:sp>
      <p:sp>
        <p:nvSpPr>
          <p:cNvPr id="8" name="Slide Image Placeholder 7">
            <a:extLst>
              <a:ext uri="{FF2B5EF4-FFF2-40B4-BE49-F238E27FC236}">
                <a16:creationId xmlns:a16="http://schemas.microsoft.com/office/drawing/2014/main" id="{C45065AA-A5CF-4493-8090-92D8602040CB}"/>
              </a:ext>
            </a:extLst>
          </p:cNvPr>
          <p:cNvSpPr>
            <a:spLocks noGrp="1" noRot="1" noChangeAspect="1"/>
          </p:cNvSpPr>
          <p:nvPr>
            <p:ph type="sldImg"/>
          </p:nvPr>
        </p:nvSpPr>
        <p:spPr>
          <a:xfrm>
            <a:off x="696913" y="857250"/>
            <a:ext cx="5486400" cy="3086100"/>
          </a:xfrm>
        </p:spPr>
      </p:sp>
      <p:sp>
        <p:nvSpPr>
          <p:cNvPr id="9" name="Date Placeholder 8">
            <a:extLst>
              <a:ext uri="{FF2B5EF4-FFF2-40B4-BE49-F238E27FC236}">
                <a16:creationId xmlns:a16="http://schemas.microsoft.com/office/drawing/2014/main" id="{A35BF34B-0E46-4CC9-A835-832C07DFEBB9}"/>
              </a:ext>
            </a:extLst>
          </p:cNvPr>
          <p:cNvSpPr>
            <a:spLocks noGrp="1"/>
          </p:cNvSpPr>
          <p:nvPr>
            <p:ph type="dt" idx="14"/>
          </p:nvPr>
        </p:nvSpPr>
        <p:spPr/>
        <p:txBody>
          <a:bodyPr/>
          <a:lstStyle/>
          <a:p>
            <a:fld id="{EFC6D221-D773-4FF7-A431-07EC53DE13A9}" type="datetime1">
              <a:rPr lang="en-US" smtClean="0"/>
              <a:t>12/21/2018</a:t>
            </a:fld>
            <a:endParaRPr lang="en-US" dirty="0"/>
          </a:p>
        </p:txBody>
      </p:sp>
    </p:spTree>
    <p:extLst>
      <p:ext uri="{BB962C8B-B14F-4D97-AF65-F5344CB8AC3E}">
        <p14:creationId xmlns:p14="http://schemas.microsoft.com/office/powerpoint/2010/main" val="323654136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97</a:t>
            </a:fld>
            <a:endParaRPr lang="en-US"/>
          </a:p>
        </p:txBody>
      </p:sp>
      <p:sp>
        <p:nvSpPr>
          <p:cNvPr id="3" name="Date Placeholder 2">
            <a:extLst>
              <a:ext uri="{FF2B5EF4-FFF2-40B4-BE49-F238E27FC236}">
                <a16:creationId xmlns:a16="http://schemas.microsoft.com/office/drawing/2014/main" id="{253F21FE-6D90-469E-9047-D9E85B68DF6B}"/>
              </a:ext>
            </a:extLst>
          </p:cNvPr>
          <p:cNvSpPr>
            <a:spLocks noGrp="1"/>
          </p:cNvSpPr>
          <p:nvPr>
            <p:ph type="dt" idx="12"/>
          </p:nvPr>
        </p:nvSpPr>
        <p:spPr/>
        <p:txBody>
          <a:bodyPr/>
          <a:lstStyle/>
          <a:p>
            <a:fld id="{E57E3D00-9D4C-429E-9A61-DDFE4F2097D5}" type="datetime1">
              <a:rPr lang="en-US" smtClean="0"/>
              <a:t>12/21/2018</a:t>
            </a:fld>
            <a:endParaRPr lang="en-US"/>
          </a:p>
        </p:txBody>
      </p:sp>
      <p:sp>
        <p:nvSpPr>
          <p:cNvPr id="8" name="Slide Image Placeholder 7">
            <a:extLst>
              <a:ext uri="{FF2B5EF4-FFF2-40B4-BE49-F238E27FC236}">
                <a16:creationId xmlns:a16="http://schemas.microsoft.com/office/drawing/2014/main" id="{C7B11183-186A-4BBC-B2F8-7884666DA151}"/>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F5BB2EB-6EC5-46BF-B848-AF78DF3313FB}"/>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D2DE8FA8-BD65-4569-8095-2AAA0C0CEA0A}"/>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360234661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98</a:t>
            </a:fld>
            <a:endParaRPr lang="en-US"/>
          </a:p>
        </p:txBody>
      </p:sp>
      <p:sp>
        <p:nvSpPr>
          <p:cNvPr id="3" name="Date Placeholder 2">
            <a:extLst>
              <a:ext uri="{FF2B5EF4-FFF2-40B4-BE49-F238E27FC236}">
                <a16:creationId xmlns:a16="http://schemas.microsoft.com/office/drawing/2014/main" id="{1A0B76F9-3F92-4745-AA72-2039D73104F8}"/>
              </a:ext>
            </a:extLst>
          </p:cNvPr>
          <p:cNvSpPr>
            <a:spLocks noGrp="1"/>
          </p:cNvSpPr>
          <p:nvPr>
            <p:ph type="dt" idx="12"/>
          </p:nvPr>
        </p:nvSpPr>
        <p:spPr/>
        <p:txBody>
          <a:bodyPr/>
          <a:lstStyle/>
          <a:p>
            <a:fld id="{98343A3E-C65B-474B-B284-72A2415C99C0}" type="datetime1">
              <a:rPr lang="en-US" smtClean="0"/>
              <a:t>12/21/2018</a:t>
            </a:fld>
            <a:endParaRPr lang="en-US"/>
          </a:p>
        </p:txBody>
      </p:sp>
      <p:sp>
        <p:nvSpPr>
          <p:cNvPr id="10" name="Slide Image Placeholder 9">
            <a:extLst>
              <a:ext uri="{FF2B5EF4-FFF2-40B4-BE49-F238E27FC236}">
                <a16:creationId xmlns:a16="http://schemas.microsoft.com/office/drawing/2014/main" id="{B080087F-9B63-4FCC-87C0-CC79C9FF5FED}"/>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79EF5BC6-BB55-444F-AE42-1679207E5163}"/>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5" name="Header Placeholder 4">
            <a:extLst>
              <a:ext uri="{FF2B5EF4-FFF2-40B4-BE49-F238E27FC236}">
                <a16:creationId xmlns:a16="http://schemas.microsoft.com/office/drawing/2014/main" id="{29186FA5-7D91-4142-B389-05BC0ADD7EE6}"/>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417823881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Upward trends often indicate resource leaks. Example of counters that exhibit leaks with upward trends are:</a:t>
            </a:r>
          </a:p>
          <a:p>
            <a:pPr marL="171450" lvl="0" indent="-171450">
              <a:buFont typeface="Arial" pitchFamily="34" charset="0"/>
              <a:buChar char="•"/>
            </a:pPr>
            <a:r>
              <a:rPr lang="en-US" dirty="0"/>
              <a:t>Working set</a:t>
            </a:r>
          </a:p>
          <a:p>
            <a:pPr marL="171450" lvl="0" indent="-171450">
              <a:buFont typeface="Arial" pitchFamily="34" charset="0"/>
              <a:buChar char="•"/>
            </a:pPr>
            <a:r>
              <a:rPr lang="en-US" dirty="0"/>
              <a:t>Private Bytes</a:t>
            </a:r>
          </a:p>
          <a:p>
            <a:pPr marL="171450" lvl="0" indent="-171450">
              <a:buFont typeface="Arial" pitchFamily="34" charset="0"/>
              <a:buChar char="•"/>
            </a:pPr>
            <a:r>
              <a:rPr lang="en-US" dirty="0"/>
              <a:t>Page Pool Memory</a:t>
            </a:r>
          </a:p>
          <a:p>
            <a:pPr marL="171450" lvl="0" indent="-171450">
              <a:buFont typeface="Arial" pitchFamily="34" charset="0"/>
              <a:buChar char="•"/>
            </a:pPr>
            <a:r>
              <a:rPr lang="en-US" dirty="0"/>
              <a:t>Page Non-Pool Memory </a:t>
            </a:r>
          </a:p>
          <a:p>
            <a:pPr marL="171450" lvl="0" indent="-171450">
              <a:buFont typeface="Arial" pitchFamily="34" charset="0"/>
              <a:buChar char="•"/>
            </a:pPr>
            <a:r>
              <a:rPr lang="en-US" dirty="0"/>
              <a:t>Handle count</a:t>
            </a:r>
          </a:p>
          <a:p>
            <a:pPr marL="171450" lvl="0" indent="-171450">
              <a:buFont typeface="Arial" pitchFamily="34" charset="0"/>
              <a:buChar char="•"/>
            </a:pPr>
            <a:r>
              <a:rPr lang="en-US" dirty="0"/>
              <a:t>Thread count</a:t>
            </a:r>
          </a:p>
          <a:p>
            <a:r>
              <a:rPr lang="en-US" dirty="0"/>
              <a:t>Percentage counters with upward trends often indicate resource depletion. For example, % Commit Bytes Used.</a:t>
            </a:r>
          </a:p>
          <a:p>
            <a:r>
              <a:rPr lang="en-US" dirty="0"/>
              <a:t>Cumulative counts also have upward trends, but these are </a:t>
            </a:r>
            <a:r>
              <a:rPr lang="en-US" i="1" dirty="0"/>
              <a:t>not</a:t>
            </a:r>
            <a:r>
              <a:rPr lang="en-US" dirty="0"/>
              <a:t> resource like.</a:t>
            </a:r>
          </a:p>
          <a:p>
            <a:pPr lvl="0"/>
            <a:r>
              <a:rPr lang="en-US" dirty="0"/>
              <a:t>An example of a cumulative counter that has an upward trend that is not a resource leak is </a:t>
            </a:r>
            <a:r>
              <a:rPr lang="en-US" i="1" dirty="0"/>
              <a:t>System\System Up Time</a:t>
            </a:r>
            <a:r>
              <a:rPr lang="en-US" dirty="0"/>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2F2DB-9EB8-4DD0-AFB0-72A4BB3496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Segoe UI" pitchFamily="34" charset="0"/>
            </a:endParaRPr>
          </a:p>
        </p:txBody>
      </p:sp>
      <p:sp>
        <p:nvSpPr>
          <p:cNvPr id="7" name="Slide Image Placeholder 6"/>
          <p:cNvSpPr>
            <a:spLocks noGrp="1" noRot="1" noChangeAspect="1"/>
          </p:cNvSpPr>
          <p:nvPr>
            <p:ph type="sldImg"/>
          </p:nvPr>
        </p:nvSpPr>
        <p:spPr>
          <a:xfrm>
            <a:off x="1258888" y="465138"/>
            <a:ext cx="4337050" cy="2439987"/>
          </a:xfrm>
        </p:spPr>
      </p:sp>
    </p:spTree>
    <p:extLst>
      <p:ext uri="{BB962C8B-B14F-4D97-AF65-F5344CB8AC3E}">
        <p14:creationId xmlns:p14="http://schemas.microsoft.com/office/powerpoint/2010/main" val="36275288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flipH="1">
            <a:off x="0" y="2"/>
            <a:ext cx="12190264" cy="6857996"/>
          </a:xfrm>
          <a:prstGeom prst="rect">
            <a:avLst/>
          </a:prstGeom>
        </p:spPr>
      </p:pic>
      <p:sp>
        <p:nvSpPr>
          <p:cNvPr id="2" name="Rectangle 1"/>
          <p:cNvSpPr/>
          <p:nvPr/>
        </p:nvSpPr>
        <p:spPr bwMode="auto">
          <a:xfrm>
            <a:off x="269239" y="2077800"/>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wrap="square"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7" name="Text Placeholder 2"/>
          <p:cNvSpPr txBox="1">
            <a:spLocks/>
          </p:cNvSpPr>
          <p:nvPr/>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98023229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985067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Tree>
    <p:extLst>
      <p:ext uri="{BB962C8B-B14F-4D97-AF65-F5344CB8AC3E}">
        <p14:creationId xmlns:p14="http://schemas.microsoft.com/office/powerpoint/2010/main" val="84501454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wrap="square"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0622707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wrap="square"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611795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030585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86342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25365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420891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5926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65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793104"/>
          </a:xfrm>
          <a:noFill/>
        </p:spPr>
        <p:txBody>
          <a:bodyPr wrap="square"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48585" y="6002431"/>
            <a:ext cx="1792850" cy="384107"/>
          </a:xfrm>
          <a:prstGeom prst="rect">
            <a:avLst/>
          </a:prstGeom>
        </p:spPr>
      </p:pic>
      <p:sp>
        <p:nvSpPr>
          <p:cNvPr id="6" name="Text Placeholder 2"/>
          <p:cNvSpPr txBox="1">
            <a:spLocks/>
          </p:cNvSpPr>
          <p:nvPr/>
        </p:nvSpPr>
        <p:spPr bwMode="auto">
          <a:xfrm>
            <a:off x="358944" y="201449"/>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117269858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6389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wrap="square"/>
          <a:lstStyle>
            <a:lvl1pPr>
              <a:defRPr baseline="0">
                <a:solidFill>
                  <a:srgbClr val="0078D7"/>
                </a:solidFill>
              </a:defRPr>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662013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423922917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68179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p:nvSpPr>
        <p:spPr>
          <a:xfrm>
            <a:off x="228601" y="361950"/>
            <a:ext cx="11811000" cy="5962650"/>
          </a:xfrm>
          <a:prstGeom prst="rect">
            <a:avLst/>
          </a:prstGeom>
        </p:spPr>
        <p:txBody>
          <a:bodyPr vert="horz" lIns="91427" tIns="45713" rIns="91427" bIns="45713"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dirty="0">
                <a:solidFill>
                  <a:srgbClr val="000000"/>
                </a:solidFill>
              </a:rPr>
              <a:t>Conditions and Terms of Use</a:t>
            </a:r>
          </a:p>
          <a:p>
            <a:r>
              <a:rPr lang="en-US" sz="1500" dirty="0">
                <a:solidFill>
                  <a:srgbClr val="0A5BBA"/>
                </a:solidFill>
              </a:rPr>
              <a:t>Microsoft Confidential</a:t>
            </a:r>
          </a:p>
          <a:p>
            <a:r>
              <a:rPr lang="en-US" sz="1800"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dirty="0">
              <a:solidFill>
                <a:srgbClr val="000000"/>
              </a:solidFill>
            </a:endParaRPr>
          </a:p>
          <a:p>
            <a:r>
              <a:rPr lang="en-US" sz="2300" b="1" dirty="0">
                <a:solidFill>
                  <a:srgbClr val="000000"/>
                </a:solidFill>
              </a:rPr>
              <a:t>Copyright and Trademarks </a:t>
            </a:r>
          </a:p>
          <a:p>
            <a:r>
              <a:rPr lang="en-US" sz="1500" dirty="0">
                <a:solidFill>
                  <a:srgbClr val="0A5BBA"/>
                </a:solidFill>
              </a:rPr>
              <a:t>© 2018 Microsoft Corporation. All rights reserved.</a:t>
            </a:r>
          </a:p>
          <a:p>
            <a:r>
              <a:rPr lang="en-US" sz="1800"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dirty="0">
                <a:solidFill>
                  <a:srgbClr val="000000"/>
                </a:solidFill>
              </a:rPr>
              <a:t>For more information, see </a:t>
            </a:r>
            <a:r>
              <a:rPr lang="en-US" sz="1800" b="1" dirty="0">
                <a:solidFill>
                  <a:srgbClr val="000000"/>
                </a:solidFill>
              </a:rPr>
              <a:t>Use of Microsoft Copyrighted Content </a:t>
            </a:r>
            <a:r>
              <a:rPr lang="en-US" sz="1800" dirty="0">
                <a:solidFill>
                  <a:srgbClr val="000000"/>
                </a:solidFill>
              </a:rPr>
              <a:t>at</a:t>
            </a:r>
            <a:br>
              <a:rPr lang="en-US" sz="1800" dirty="0">
                <a:solidFill>
                  <a:srgbClr val="000000"/>
                </a:solidFill>
              </a:rPr>
            </a:br>
            <a:r>
              <a:rPr lang="en-US" sz="1800" dirty="0">
                <a:solidFill>
                  <a:srgbClr val="FF0000"/>
                </a:solidFill>
                <a:hlinkClick r:id="rId2"/>
              </a:rPr>
              <a:t>https://www.microsoft.com/en-us/legal/intellectualproperty/permissions/default.aspx</a:t>
            </a:r>
            <a:r>
              <a:rPr lang="en-US" sz="1800" dirty="0">
                <a:solidFill>
                  <a:srgbClr val="FF0000"/>
                </a:solidFill>
              </a:rPr>
              <a:t> </a:t>
            </a:r>
          </a:p>
          <a:p>
            <a:r>
              <a:rPr lang="en-US" sz="1800" dirty="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68423122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2"/>
            <a:ext cx="11353800" cy="3066444"/>
          </a:xfrm>
        </p:spPr>
        <p:txBody>
          <a:bodyPr wrap="square" lIns="393192" anchor="t" anchorCtr="0">
            <a:normAutofit/>
          </a:bodyPr>
          <a:lstStyle>
            <a:lvl1pPr>
              <a:defRPr sz="6598">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05260715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_Title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8D7"/>
                </a:solidFill>
              </a:defRPr>
            </a:lvl1pPr>
          </a:lstStyle>
          <a:p>
            <a:r>
              <a:rPr lang="en-US"/>
              <a:t>Click to edit Master title style</a:t>
            </a:r>
            <a:endParaRPr lang="en-US" dirty="0"/>
          </a:p>
        </p:txBody>
      </p:sp>
      <p:sp>
        <p:nvSpPr>
          <p:cNvPr id="60" name="Content Placeholder 59"/>
          <p:cNvSpPr>
            <a:spLocks noGrp="1"/>
          </p:cNvSpPr>
          <p:nvPr>
            <p:ph sz="quarter" idx="10"/>
          </p:nvPr>
        </p:nvSpPr>
        <p:spPr>
          <a:xfrm>
            <a:off x="304622" y="1411757"/>
            <a:ext cx="2796845" cy="5155174"/>
          </a:xfrm>
        </p:spPr>
        <p:txBody>
          <a:bodyPr>
            <a:noAutofit/>
          </a:bodyPr>
          <a:lstStyle>
            <a:lvl1pPr marL="0" indent="0">
              <a:buNone/>
              <a:defRPr sz="3137"/>
            </a:lvl1pPr>
          </a:lstStyle>
          <a:p>
            <a:pPr lvl="0"/>
            <a:r>
              <a:rPr lang="en-US"/>
              <a:t>Edit Master text styles</a:t>
            </a:r>
          </a:p>
        </p:txBody>
      </p:sp>
      <p:sp>
        <p:nvSpPr>
          <p:cNvPr id="61" name="Content Placeholder 59"/>
          <p:cNvSpPr>
            <a:spLocks noGrp="1"/>
          </p:cNvSpPr>
          <p:nvPr>
            <p:ph sz="quarter" idx="11"/>
          </p:nvPr>
        </p:nvSpPr>
        <p:spPr>
          <a:xfrm>
            <a:off x="3245216" y="1411757"/>
            <a:ext cx="2796845" cy="5155174"/>
          </a:xfrm>
        </p:spPr>
        <p:txBody>
          <a:bodyPr vert="horz" wrap="square" lIns="146304" tIns="91440" rIns="146304" bIns="91440" rtlCol="0">
            <a:noAutofit/>
          </a:bodyPr>
          <a:lstStyle>
            <a:lvl1pPr>
              <a:defRPr lang="en-US" sz="3137" smtClean="0"/>
            </a:lvl1pPr>
          </a:lstStyle>
          <a:p>
            <a:pPr marL="0" lvl="0" indent="0">
              <a:buNone/>
            </a:pPr>
            <a:r>
              <a:rPr lang="en-US"/>
              <a:t>Edit Master text styles</a:t>
            </a:r>
          </a:p>
        </p:txBody>
      </p:sp>
      <p:sp>
        <p:nvSpPr>
          <p:cNvPr id="62" name="Content Placeholder 59"/>
          <p:cNvSpPr>
            <a:spLocks noGrp="1"/>
          </p:cNvSpPr>
          <p:nvPr>
            <p:ph sz="quarter" idx="12"/>
          </p:nvPr>
        </p:nvSpPr>
        <p:spPr>
          <a:xfrm>
            <a:off x="6214090" y="1411757"/>
            <a:ext cx="2796845" cy="5155174"/>
          </a:xfrm>
        </p:spPr>
        <p:txBody>
          <a:bodyPr>
            <a:noAutofit/>
          </a:bodyPr>
          <a:lstStyle>
            <a:lvl1pPr marL="0" indent="0">
              <a:buNone/>
              <a:defRPr sz="3137"/>
            </a:lvl1pPr>
          </a:lstStyle>
          <a:p>
            <a:pPr lvl="0"/>
            <a:r>
              <a:rPr lang="en-US"/>
              <a:t>Edit Master text styles</a:t>
            </a:r>
          </a:p>
        </p:txBody>
      </p:sp>
      <p:sp>
        <p:nvSpPr>
          <p:cNvPr id="63" name="Content Placeholder 59"/>
          <p:cNvSpPr>
            <a:spLocks noGrp="1"/>
          </p:cNvSpPr>
          <p:nvPr>
            <p:ph sz="quarter" idx="13"/>
          </p:nvPr>
        </p:nvSpPr>
        <p:spPr>
          <a:xfrm>
            <a:off x="9126404" y="1411757"/>
            <a:ext cx="2796357" cy="5155174"/>
          </a:xfrm>
        </p:spPr>
        <p:txBody>
          <a:bodyPr>
            <a:noAutofit/>
          </a:bodyPr>
          <a:lstStyle>
            <a:lvl1pPr marL="0" indent="0">
              <a:buNone/>
              <a:defRPr sz="3137"/>
            </a:lvl1pPr>
          </a:lstStyle>
          <a:p>
            <a:pPr lvl="0"/>
            <a:r>
              <a:rPr lang="en-US"/>
              <a:t>Edit Master text styles</a:t>
            </a:r>
          </a:p>
        </p:txBody>
      </p:sp>
    </p:spTree>
    <p:extLst>
      <p:ext uri="{BB962C8B-B14F-4D97-AF65-F5344CB8AC3E}">
        <p14:creationId xmlns:p14="http://schemas.microsoft.com/office/powerpoint/2010/main" val="55459463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6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nodePh="1">
                                  <p:stCondLst>
                                    <p:cond delay="0"/>
                                  </p:stCondLst>
                                  <p:endCondLst>
                                    <p:cond evt="begin" delay="0">
                                      <p:tn val="13"/>
                                    </p:cond>
                                  </p:endCondLst>
                                  <p:childTnLst>
                                    <p:set>
                                      <p:cBhvr>
                                        <p:cTn id="14" dur="1" fill="hold">
                                          <p:stCondLst>
                                            <p:cond delay="0"/>
                                          </p:stCondLst>
                                        </p:cTn>
                                        <p:tgtEl>
                                          <p:spTgt spid="6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nodePh="1">
                                  <p:stCondLst>
                                    <p:cond delay="0"/>
                                  </p:stCondLst>
                                  <p:endCondLst>
                                    <p:cond evt="begin" delay="0">
                                      <p:tn val="17"/>
                                    </p:cond>
                                  </p:endCondLst>
                                  <p:childTnLst>
                                    <p:set>
                                      <p:cBhvr>
                                        <p:cTn id="18"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uild="p">
        <p:tmplLst>
          <p:tmpl lvl="1">
            <p:tnLst>
              <p:par>
                <p:cTn presetID="1" presetClass="entr" presetSubtype="0" fill="hold" nodeType="withEffect" nodePh="1">
                  <p:stCondLst>
                    <p:cond delay="0"/>
                  </p:stCondLst>
                  <p:endCondLst>
                    <p:cond delay="0"/>
                  </p:endCondLst>
                  <p:childTnLst>
                    <p:set>
                      <p:cBhvr>
                        <p:cTn dur="1" fill="hold">
                          <p:stCondLst>
                            <p:cond delay="0"/>
                          </p:stCondLst>
                        </p:cTn>
                        <p:tgtEl>
                          <p:spTgt spid="60"/>
                        </p:tgtEl>
                        <p:attrNameLst>
                          <p:attrName>style.visibility</p:attrName>
                        </p:attrNameLst>
                      </p:cBhvr>
                      <p:to>
                        <p:strVal val="visible"/>
                      </p:to>
                    </p:set>
                  </p:childTnLst>
                </p:cTn>
              </p:par>
            </p:tnLst>
          </p:tmpl>
        </p:tmplLst>
      </p:bldP>
      <p:bldP spid="61" grpId="0" build="p">
        <p:tmplLst>
          <p:tmpl lvl="1">
            <p:tnLst>
              <p:par>
                <p:cTn presetID="1" presetClass="entr" presetSubtype="0" fill="hold" nodeType="clickEffect" nodePh="1">
                  <p:stCondLst>
                    <p:cond delay="0"/>
                  </p:stCondLst>
                  <p:endCondLst>
                    <p:cond delay="0"/>
                  </p:endCondLst>
                  <p:childTnLst>
                    <p:set>
                      <p:cBhvr>
                        <p:cTn dur="1" fill="hold">
                          <p:stCondLst>
                            <p:cond delay="0"/>
                          </p:stCondLst>
                        </p:cTn>
                        <p:tgtEl>
                          <p:spTgt spid="61"/>
                        </p:tgtEl>
                        <p:attrNameLst>
                          <p:attrName>style.visibility</p:attrName>
                        </p:attrNameLst>
                      </p:cBhvr>
                      <p:to>
                        <p:strVal val="visible"/>
                      </p:to>
                    </p:set>
                  </p:childTnLst>
                </p:cTn>
              </p:par>
            </p:tnLst>
          </p:tmpl>
        </p:tmplLst>
      </p:bldP>
      <p:bldP spid="62" grpId="0" build="p">
        <p:tmplLst>
          <p:tmpl lvl="1">
            <p:tnLst>
              <p:par>
                <p:cTn presetID="1" presetClass="entr" presetSubtype="0" fill="hold" nodeType="clickEffect" nodePh="1">
                  <p:stCondLst>
                    <p:cond delay="0"/>
                  </p:stCondLst>
                  <p:endCondLst>
                    <p:cond delay="0"/>
                  </p:endCondLst>
                  <p:childTnLst>
                    <p:set>
                      <p:cBhvr>
                        <p:cTn dur="1" fill="hold">
                          <p:stCondLst>
                            <p:cond delay="0"/>
                          </p:stCondLst>
                        </p:cTn>
                        <p:tgtEl>
                          <p:spTgt spid="62"/>
                        </p:tgtEl>
                        <p:attrNameLst>
                          <p:attrName>style.visibility</p:attrName>
                        </p:attrNameLst>
                      </p:cBhvr>
                      <p:to>
                        <p:strVal val="visible"/>
                      </p:to>
                    </p:set>
                  </p:childTnLst>
                </p:cTn>
              </p:par>
            </p:tnLst>
          </p:tmpl>
        </p:tmplLst>
      </p:bldP>
      <p:bldP spid="63" grpId="0" build="p">
        <p:tmplLst>
          <p:tmpl lvl="1">
            <p:tnLst>
              <p:par>
                <p:cTn presetID="1" presetClass="entr" presetSubtype="0" fill="hold" nodeType="clickEffect" nodePh="1">
                  <p:stCondLst>
                    <p:cond delay="0"/>
                  </p:stCondLst>
                  <p:endCondLst>
                    <p:cond delay="0"/>
                  </p:endCondLst>
                  <p:childTnLst>
                    <p:set>
                      <p:cBhvr>
                        <p:cTn dur="1" fill="hold">
                          <p:stCondLst>
                            <p:cond delay="0"/>
                          </p:stCondLst>
                        </p:cTn>
                        <p:tgtEl>
                          <p:spTgt spid="63"/>
                        </p:tgtEl>
                        <p:attrNameLst>
                          <p:attrName>style.visibility</p:attrName>
                        </p:attrNameLst>
                      </p:cBhvr>
                      <p:to>
                        <p:strVal val="visible"/>
                      </p:to>
                    </p:se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6"/>
            <a:ext cx="5378548" cy="1973570"/>
          </a:xfrm>
        </p:spPr>
        <p:txBody>
          <a:bodyPr wrap="square">
            <a:spAutoFit/>
          </a:bodyPr>
          <a:lstStyle>
            <a:lvl1pPr>
              <a:defRPr sz="6470" baseline="0">
                <a:solidFill>
                  <a:srgbClr val="0078D7"/>
                </a:soli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9351467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LA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5175" y="292606"/>
            <a:ext cx="8000857" cy="896112"/>
          </a:xfrm>
        </p:spPr>
        <p:txBody>
          <a:bodyPr wrap="square">
            <a:spAutoFit/>
          </a:bodyPr>
          <a:lstStyle>
            <a:lvl1pPr>
              <a:defRPr sz="4800" baseline="0">
                <a:solidFill>
                  <a:srgbClr val="0078D7"/>
                </a:solidFill>
              </a:defRPr>
            </a:lvl1pPr>
          </a:lstStyle>
          <a:p>
            <a:r>
              <a:rPr lang="en-US" dirty="0"/>
              <a:t>Lab Title</a:t>
            </a:r>
          </a:p>
        </p:txBody>
      </p:sp>
      <p:sp>
        <p:nvSpPr>
          <p:cNvPr id="5" name="Rectangle 4">
            <a:extLst>
              <a:ext uri="{FF2B5EF4-FFF2-40B4-BE49-F238E27FC236}">
                <a16:creationId xmlns:a16="http://schemas.microsoft.com/office/drawing/2014/main" id="{EC1155FD-2680-45F5-AEA7-470AD2C9634B}"/>
              </a:ext>
            </a:extLst>
          </p:cNvPr>
          <p:cNvSpPr/>
          <p:nvPr/>
        </p:nvSpPr>
        <p:spPr>
          <a:xfrm>
            <a:off x="8266033" y="5114996"/>
            <a:ext cx="2094574" cy="1323439"/>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w="0"/>
                <a:solidFill>
                  <a:srgbClr val="00BCF2"/>
                </a:solidFill>
                <a:effectLst>
                  <a:outerShdw blurRad="38100" dist="25400" dir="5400000" algn="ctr" rotWithShape="0">
                    <a:srgbClr val="6E747A">
                      <a:alpha val="43000"/>
                    </a:srgbClr>
                  </a:outerShdw>
                </a:effectLst>
                <a:uLnTx/>
                <a:uFillTx/>
                <a:latin typeface="Segoe UI Semibold" panose="020B0702040204020203" pitchFamily="34" charset="0"/>
                <a:ea typeface="+mn-ea"/>
                <a:cs typeface="Segoe UI Semibold" panose="020B0702040204020203" pitchFamily="34" charset="0"/>
              </a:rPr>
              <a:t>LAB</a:t>
            </a:r>
          </a:p>
        </p:txBody>
      </p:sp>
      <p:pic>
        <p:nvPicPr>
          <p:cNvPr id="6" name="Picture 5">
            <a:extLst>
              <a:ext uri="{FF2B5EF4-FFF2-40B4-BE49-F238E27FC236}">
                <a16:creationId xmlns:a16="http://schemas.microsoft.com/office/drawing/2014/main" id="{6782C3B0-E4D0-44FD-BF97-346B40ECDB06}"/>
              </a:ext>
            </a:extLst>
          </p:cNvPr>
          <p:cNvPicPr>
            <a:picLocks noChangeAspect="1"/>
          </p:cNvPicPr>
          <p:nvPr/>
        </p:nvPicPr>
        <p:blipFill>
          <a:blip r:embed="rId2"/>
          <a:stretch>
            <a:fillRect/>
          </a:stretch>
        </p:blipFill>
        <p:spPr>
          <a:xfrm>
            <a:off x="8234464" y="1017661"/>
            <a:ext cx="2157713" cy="3900480"/>
          </a:xfrm>
          <a:prstGeom prst="rect">
            <a:avLst/>
          </a:prstGeom>
        </p:spPr>
      </p:pic>
    </p:spTree>
    <p:extLst>
      <p:ext uri="{BB962C8B-B14F-4D97-AF65-F5344CB8AC3E}">
        <p14:creationId xmlns:p14="http://schemas.microsoft.com/office/powerpoint/2010/main" val="12237862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5175" y="292607"/>
            <a:ext cx="11658600" cy="896112"/>
          </a:xfrm>
        </p:spPr>
        <p:txBody>
          <a:bodyPr wrap="square">
            <a:spAutoFit/>
          </a:bodyPr>
          <a:lstStyle>
            <a:lvl1pPr>
              <a:defRPr sz="4800" baseline="0">
                <a:solidFill>
                  <a:srgbClr val="0078D7"/>
                </a:solidFill>
              </a:defRPr>
            </a:lvl1pPr>
          </a:lstStyle>
          <a:p>
            <a:r>
              <a:rPr lang="en-US" dirty="0"/>
              <a:t>Video Title</a:t>
            </a:r>
          </a:p>
        </p:txBody>
      </p:sp>
      <p:grpSp>
        <p:nvGrpSpPr>
          <p:cNvPr id="7" name="Group 6">
            <a:extLst>
              <a:ext uri="{FF2B5EF4-FFF2-40B4-BE49-F238E27FC236}">
                <a16:creationId xmlns:a16="http://schemas.microsoft.com/office/drawing/2014/main" id="{9AF37199-6030-4C10-9BF2-3226DD45EFC3}"/>
              </a:ext>
            </a:extLst>
          </p:cNvPr>
          <p:cNvGrpSpPr>
            <a:grpSpLocks noChangeAspect="1"/>
          </p:cNvGrpSpPr>
          <p:nvPr/>
        </p:nvGrpSpPr>
        <p:grpSpPr>
          <a:xfrm>
            <a:off x="3939412" y="2438400"/>
            <a:ext cx="4313176" cy="2590800"/>
            <a:chOff x="10156031" y="3728242"/>
            <a:chExt cx="1892300" cy="1136650"/>
          </a:xfrm>
        </p:grpSpPr>
        <p:sp>
          <p:nvSpPr>
            <p:cNvPr id="8" name="Freeform 310">
              <a:extLst>
                <a:ext uri="{FF2B5EF4-FFF2-40B4-BE49-F238E27FC236}">
                  <a16:creationId xmlns:a16="http://schemas.microsoft.com/office/drawing/2014/main" id="{D50538D4-DB85-4899-9401-DDCA739F9507}"/>
                </a:ext>
              </a:extLst>
            </p:cNvPr>
            <p:cNvSpPr>
              <a:spLocks/>
            </p:cNvSpPr>
            <p:nvPr/>
          </p:nvSpPr>
          <p:spPr bwMode="auto">
            <a:xfrm>
              <a:off x="10156031" y="4583904"/>
              <a:ext cx="1892300" cy="258763"/>
            </a:xfrm>
            <a:custGeom>
              <a:avLst/>
              <a:gdLst>
                <a:gd name="T0" fmla="*/ 0 w 1192"/>
                <a:gd name="T1" fmla="*/ 142 h 163"/>
                <a:gd name="T2" fmla="*/ 142 w 1192"/>
                <a:gd name="T3" fmla="*/ 64 h 163"/>
                <a:gd name="T4" fmla="*/ 837 w 1192"/>
                <a:gd name="T5" fmla="*/ 0 h 163"/>
                <a:gd name="T6" fmla="*/ 1050 w 1192"/>
                <a:gd name="T7" fmla="*/ 64 h 163"/>
                <a:gd name="T8" fmla="*/ 1192 w 1192"/>
                <a:gd name="T9" fmla="*/ 142 h 163"/>
                <a:gd name="T10" fmla="*/ 589 w 1192"/>
                <a:gd name="T11" fmla="*/ 163 h 163"/>
                <a:gd name="T12" fmla="*/ 0 w 1192"/>
                <a:gd name="T13" fmla="*/ 142 h 163"/>
                <a:gd name="T14" fmla="*/ 0 w 1192"/>
                <a:gd name="T15" fmla="*/ 142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2" h="163">
                  <a:moveTo>
                    <a:pt x="0" y="142"/>
                  </a:moveTo>
                  <a:lnTo>
                    <a:pt x="142" y="64"/>
                  </a:lnTo>
                  <a:lnTo>
                    <a:pt x="837" y="0"/>
                  </a:lnTo>
                  <a:lnTo>
                    <a:pt x="1050" y="64"/>
                  </a:lnTo>
                  <a:lnTo>
                    <a:pt x="1192" y="142"/>
                  </a:lnTo>
                  <a:lnTo>
                    <a:pt x="589" y="163"/>
                  </a:lnTo>
                  <a:lnTo>
                    <a:pt x="0" y="142"/>
                  </a:lnTo>
                  <a:lnTo>
                    <a:pt x="0" y="14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 name="Freeform 311">
              <a:extLst>
                <a:ext uri="{FF2B5EF4-FFF2-40B4-BE49-F238E27FC236}">
                  <a16:creationId xmlns:a16="http://schemas.microsoft.com/office/drawing/2014/main" id="{319993E5-8964-46F7-B421-A4230318C690}"/>
                </a:ext>
              </a:extLst>
            </p:cNvPr>
            <p:cNvSpPr>
              <a:spLocks/>
            </p:cNvSpPr>
            <p:nvPr/>
          </p:nvSpPr>
          <p:spPr bwMode="auto">
            <a:xfrm>
              <a:off x="10381456" y="3728242"/>
              <a:ext cx="1441450" cy="957263"/>
            </a:xfrm>
            <a:custGeom>
              <a:avLst/>
              <a:gdLst>
                <a:gd name="T0" fmla="*/ 908 w 908"/>
                <a:gd name="T1" fmla="*/ 603 h 603"/>
                <a:gd name="T2" fmla="*/ 0 w 908"/>
                <a:gd name="T3" fmla="*/ 603 h 603"/>
                <a:gd name="T4" fmla="*/ 0 w 908"/>
                <a:gd name="T5" fmla="*/ 0 h 603"/>
                <a:gd name="T6" fmla="*/ 908 w 908"/>
                <a:gd name="T7" fmla="*/ 0 h 603"/>
                <a:gd name="T8" fmla="*/ 908 w 908"/>
                <a:gd name="T9" fmla="*/ 603 h 603"/>
                <a:gd name="T10" fmla="*/ 908 w 908"/>
                <a:gd name="T11" fmla="*/ 603 h 603"/>
              </a:gdLst>
              <a:ahLst/>
              <a:cxnLst>
                <a:cxn ang="0">
                  <a:pos x="T0" y="T1"/>
                </a:cxn>
                <a:cxn ang="0">
                  <a:pos x="T2" y="T3"/>
                </a:cxn>
                <a:cxn ang="0">
                  <a:pos x="T4" y="T5"/>
                </a:cxn>
                <a:cxn ang="0">
                  <a:pos x="T6" y="T7"/>
                </a:cxn>
                <a:cxn ang="0">
                  <a:pos x="T8" y="T9"/>
                </a:cxn>
                <a:cxn ang="0">
                  <a:pos x="T10" y="T11"/>
                </a:cxn>
              </a:cxnLst>
              <a:rect l="0" t="0" r="r" b="b"/>
              <a:pathLst>
                <a:path w="908" h="603">
                  <a:moveTo>
                    <a:pt x="908" y="603"/>
                  </a:moveTo>
                  <a:lnTo>
                    <a:pt x="0" y="603"/>
                  </a:lnTo>
                  <a:lnTo>
                    <a:pt x="0" y="0"/>
                  </a:lnTo>
                  <a:lnTo>
                    <a:pt x="908" y="0"/>
                  </a:lnTo>
                  <a:lnTo>
                    <a:pt x="908" y="603"/>
                  </a:lnTo>
                  <a:lnTo>
                    <a:pt x="908" y="60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 name="Freeform 312">
              <a:extLst>
                <a:ext uri="{FF2B5EF4-FFF2-40B4-BE49-F238E27FC236}">
                  <a16:creationId xmlns:a16="http://schemas.microsoft.com/office/drawing/2014/main" id="{B468FE64-ECE9-4327-B8EF-AFF453EB141C}"/>
                </a:ext>
              </a:extLst>
            </p:cNvPr>
            <p:cNvSpPr>
              <a:spLocks/>
            </p:cNvSpPr>
            <p:nvPr/>
          </p:nvSpPr>
          <p:spPr bwMode="auto">
            <a:xfrm>
              <a:off x="10381456" y="3728242"/>
              <a:ext cx="1238250" cy="957263"/>
            </a:xfrm>
            <a:custGeom>
              <a:avLst/>
              <a:gdLst>
                <a:gd name="T0" fmla="*/ 213 w 780"/>
                <a:gd name="T1" fmla="*/ 603 h 603"/>
                <a:gd name="T2" fmla="*/ 0 w 780"/>
                <a:gd name="T3" fmla="*/ 603 h 603"/>
                <a:gd name="T4" fmla="*/ 0 w 780"/>
                <a:gd name="T5" fmla="*/ 0 h 603"/>
                <a:gd name="T6" fmla="*/ 780 w 780"/>
                <a:gd name="T7" fmla="*/ 0 h 603"/>
                <a:gd name="T8" fmla="*/ 213 w 780"/>
                <a:gd name="T9" fmla="*/ 603 h 603"/>
                <a:gd name="T10" fmla="*/ 213 w 780"/>
                <a:gd name="T11" fmla="*/ 603 h 603"/>
              </a:gdLst>
              <a:ahLst/>
              <a:cxnLst>
                <a:cxn ang="0">
                  <a:pos x="T0" y="T1"/>
                </a:cxn>
                <a:cxn ang="0">
                  <a:pos x="T2" y="T3"/>
                </a:cxn>
                <a:cxn ang="0">
                  <a:pos x="T4" y="T5"/>
                </a:cxn>
                <a:cxn ang="0">
                  <a:pos x="T6" y="T7"/>
                </a:cxn>
                <a:cxn ang="0">
                  <a:pos x="T8" y="T9"/>
                </a:cxn>
                <a:cxn ang="0">
                  <a:pos x="T10" y="T11"/>
                </a:cxn>
              </a:cxnLst>
              <a:rect l="0" t="0" r="r" b="b"/>
              <a:pathLst>
                <a:path w="780" h="603">
                  <a:moveTo>
                    <a:pt x="213" y="603"/>
                  </a:moveTo>
                  <a:lnTo>
                    <a:pt x="0" y="603"/>
                  </a:lnTo>
                  <a:lnTo>
                    <a:pt x="0" y="0"/>
                  </a:lnTo>
                  <a:lnTo>
                    <a:pt x="780" y="0"/>
                  </a:lnTo>
                  <a:lnTo>
                    <a:pt x="213" y="603"/>
                  </a:lnTo>
                  <a:lnTo>
                    <a:pt x="213" y="603"/>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 name="Freeform 313">
              <a:extLst>
                <a:ext uri="{FF2B5EF4-FFF2-40B4-BE49-F238E27FC236}">
                  <a16:creationId xmlns:a16="http://schemas.microsoft.com/office/drawing/2014/main" id="{3DF3FB8E-16CA-42DD-B916-98D71DD83DAE}"/>
                </a:ext>
              </a:extLst>
            </p:cNvPr>
            <p:cNvSpPr>
              <a:spLocks/>
            </p:cNvSpPr>
            <p:nvPr/>
          </p:nvSpPr>
          <p:spPr bwMode="auto">
            <a:xfrm>
              <a:off x="10449718" y="3806029"/>
              <a:ext cx="1306513" cy="800100"/>
            </a:xfrm>
            <a:custGeom>
              <a:avLst/>
              <a:gdLst>
                <a:gd name="T0" fmla="*/ 823 w 823"/>
                <a:gd name="T1" fmla="*/ 504 h 504"/>
                <a:gd name="T2" fmla="*/ 0 w 823"/>
                <a:gd name="T3" fmla="*/ 504 h 504"/>
                <a:gd name="T4" fmla="*/ 0 w 823"/>
                <a:gd name="T5" fmla="*/ 0 h 504"/>
                <a:gd name="T6" fmla="*/ 823 w 823"/>
                <a:gd name="T7" fmla="*/ 0 h 504"/>
                <a:gd name="T8" fmla="*/ 823 w 823"/>
                <a:gd name="T9" fmla="*/ 504 h 504"/>
                <a:gd name="T10" fmla="*/ 823 w 823"/>
                <a:gd name="T11" fmla="*/ 504 h 504"/>
              </a:gdLst>
              <a:ahLst/>
              <a:cxnLst>
                <a:cxn ang="0">
                  <a:pos x="T0" y="T1"/>
                </a:cxn>
                <a:cxn ang="0">
                  <a:pos x="T2" y="T3"/>
                </a:cxn>
                <a:cxn ang="0">
                  <a:pos x="T4" y="T5"/>
                </a:cxn>
                <a:cxn ang="0">
                  <a:pos x="T6" y="T7"/>
                </a:cxn>
                <a:cxn ang="0">
                  <a:pos x="T8" y="T9"/>
                </a:cxn>
                <a:cxn ang="0">
                  <a:pos x="T10" y="T11"/>
                </a:cxn>
              </a:cxnLst>
              <a:rect l="0" t="0" r="r" b="b"/>
              <a:pathLst>
                <a:path w="823" h="504">
                  <a:moveTo>
                    <a:pt x="823" y="504"/>
                  </a:moveTo>
                  <a:lnTo>
                    <a:pt x="0" y="504"/>
                  </a:lnTo>
                  <a:lnTo>
                    <a:pt x="0" y="0"/>
                  </a:lnTo>
                  <a:lnTo>
                    <a:pt x="823" y="0"/>
                  </a:lnTo>
                  <a:lnTo>
                    <a:pt x="823" y="504"/>
                  </a:lnTo>
                  <a:lnTo>
                    <a:pt x="823" y="504"/>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 name="Freeform 314">
              <a:extLst>
                <a:ext uri="{FF2B5EF4-FFF2-40B4-BE49-F238E27FC236}">
                  <a16:creationId xmlns:a16="http://schemas.microsoft.com/office/drawing/2014/main" id="{A0E68EAB-AD51-439E-9EAA-A5C56A3DF689}"/>
                </a:ext>
              </a:extLst>
            </p:cNvPr>
            <p:cNvSpPr>
              <a:spLocks/>
            </p:cNvSpPr>
            <p:nvPr/>
          </p:nvSpPr>
          <p:spPr bwMode="auto">
            <a:xfrm>
              <a:off x="10156031" y="4809329"/>
              <a:ext cx="1892300" cy="55563"/>
            </a:xfrm>
            <a:custGeom>
              <a:avLst/>
              <a:gdLst>
                <a:gd name="T0" fmla="*/ 1192 w 1192"/>
                <a:gd name="T1" fmla="*/ 35 h 35"/>
                <a:gd name="T2" fmla="*/ 0 w 1192"/>
                <a:gd name="T3" fmla="*/ 35 h 35"/>
                <a:gd name="T4" fmla="*/ 0 w 1192"/>
                <a:gd name="T5" fmla="*/ 0 h 35"/>
                <a:gd name="T6" fmla="*/ 1192 w 1192"/>
                <a:gd name="T7" fmla="*/ 0 h 35"/>
                <a:gd name="T8" fmla="*/ 1192 w 1192"/>
                <a:gd name="T9" fmla="*/ 35 h 35"/>
                <a:gd name="T10" fmla="*/ 1192 w 1192"/>
                <a:gd name="T11" fmla="*/ 35 h 35"/>
              </a:gdLst>
              <a:ahLst/>
              <a:cxnLst>
                <a:cxn ang="0">
                  <a:pos x="T0" y="T1"/>
                </a:cxn>
                <a:cxn ang="0">
                  <a:pos x="T2" y="T3"/>
                </a:cxn>
                <a:cxn ang="0">
                  <a:pos x="T4" y="T5"/>
                </a:cxn>
                <a:cxn ang="0">
                  <a:pos x="T6" y="T7"/>
                </a:cxn>
                <a:cxn ang="0">
                  <a:pos x="T8" y="T9"/>
                </a:cxn>
                <a:cxn ang="0">
                  <a:pos x="T10" y="T11"/>
                </a:cxn>
              </a:cxnLst>
              <a:rect l="0" t="0" r="r" b="b"/>
              <a:pathLst>
                <a:path w="1192" h="35">
                  <a:moveTo>
                    <a:pt x="1192" y="35"/>
                  </a:moveTo>
                  <a:lnTo>
                    <a:pt x="0" y="35"/>
                  </a:lnTo>
                  <a:lnTo>
                    <a:pt x="0" y="0"/>
                  </a:lnTo>
                  <a:lnTo>
                    <a:pt x="1192" y="0"/>
                  </a:lnTo>
                  <a:lnTo>
                    <a:pt x="1192" y="35"/>
                  </a:lnTo>
                  <a:lnTo>
                    <a:pt x="1192" y="3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 name="Freeform 315">
              <a:extLst>
                <a:ext uri="{FF2B5EF4-FFF2-40B4-BE49-F238E27FC236}">
                  <a16:creationId xmlns:a16="http://schemas.microsoft.com/office/drawing/2014/main" id="{4A24C8C4-040A-4D87-B379-F37592504D46}"/>
                </a:ext>
              </a:extLst>
            </p:cNvPr>
            <p:cNvSpPr>
              <a:spLocks/>
            </p:cNvSpPr>
            <p:nvPr/>
          </p:nvSpPr>
          <p:spPr bwMode="auto">
            <a:xfrm>
              <a:off x="10516393" y="3874292"/>
              <a:ext cx="1160463" cy="101600"/>
            </a:xfrm>
            <a:custGeom>
              <a:avLst/>
              <a:gdLst>
                <a:gd name="T0" fmla="*/ 731 w 731"/>
                <a:gd name="T1" fmla="*/ 64 h 64"/>
                <a:gd name="T2" fmla="*/ 0 w 731"/>
                <a:gd name="T3" fmla="*/ 64 h 64"/>
                <a:gd name="T4" fmla="*/ 0 w 731"/>
                <a:gd name="T5" fmla="*/ 0 h 64"/>
                <a:gd name="T6" fmla="*/ 731 w 731"/>
                <a:gd name="T7" fmla="*/ 0 h 64"/>
                <a:gd name="T8" fmla="*/ 731 w 731"/>
                <a:gd name="T9" fmla="*/ 64 h 64"/>
                <a:gd name="T10" fmla="*/ 731 w 731"/>
                <a:gd name="T11" fmla="*/ 64 h 64"/>
              </a:gdLst>
              <a:ahLst/>
              <a:cxnLst>
                <a:cxn ang="0">
                  <a:pos x="T0" y="T1"/>
                </a:cxn>
                <a:cxn ang="0">
                  <a:pos x="T2" y="T3"/>
                </a:cxn>
                <a:cxn ang="0">
                  <a:pos x="T4" y="T5"/>
                </a:cxn>
                <a:cxn ang="0">
                  <a:pos x="T6" y="T7"/>
                </a:cxn>
                <a:cxn ang="0">
                  <a:pos x="T8" y="T9"/>
                </a:cxn>
                <a:cxn ang="0">
                  <a:pos x="T10" y="T11"/>
                </a:cxn>
              </a:cxnLst>
              <a:rect l="0" t="0" r="r" b="b"/>
              <a:pathLst>
                <a:path w="731" h="64">
                  <a:moveTo>
                    <a:pt x="731" y="64"/>
                  </a:moveTo>
                  <a:lnTo>
                    <a:pt x="0" y="64"/>
                  </a:lnTo>
                  <a:lnTo>
                    <a:pt x="0" y="0"/>
                  </a:lnTo>
                  <a:lnTo>
                    <a:pt x="731" y="0"/>
                  </a:lnTo>
                  <a:lnTo>
                    <a:pt x="731" y="64"/>
                  </a:lnTo>
                  <a:lnTo>
                    <a:pt x="731" y="64"/>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316">
              <a:extLst>
                <a:ext uri="{FF2B5EF4-FFF2-40B4-BE49-F238E27FC236}">
                  <a16:creationId xmlns:a16="http://schemas.microsoft.com/office/drawing/2014/main" id="{7562C426-FBEE-4ABD-A311-CCD909864498}"/>
                </a:ext>
              </a:extLst>
            </p:cNvPr>
            <p:cNvSpPr>
              <a:spLocks/>
            </p:cNvSpPr>
            <p:nvPr/>
          </p:nvSpPr>
          <p:spPr bwMode="auto">
            <a:xfrm>
              <a:off x="10516393" y="4042567"/>
              <a:ext cx="271463" cy="484188"/>
            </a:xfrm>
            <a:custGeom>
              <a:avLst/>
              <a:gdLst>
                <a:gd name="T0" fmla="*/ 171 w 171"/>
                <a:gd name="T1" fmla="*/ 305 h 305"/>
                <a:gd name="T2" fmla="*/ 0 w 171"/>
                <a:gd name="T3" fmla="*/ 305 h 305"/>
                <a:gd name="T4" fmla="*/ 0 w 171"/>
                <a:gd name="T5" fmla="*/ 0 h 305"/>
                <a:gd name="T6" fmla="*/ 171 w 171"/>
                <a:gd name="T7" fmla="*/ 0 h 305"/>
                <a:gd name="T8" fmla="*/ 171 w 171"/>
                <a:gd name="T9" fmla="*/ 305 h 305"/>
                <a:gd name="T10" fmla="*/ 171 w 171"/>
                <a:gd name="T11" fmla="*/ 305 h 305"/>
              </a:gdLst>
              <a:ahLst/>
              <a:cxnLst>
                <a:cxn ang="0">
                  <a:pos x="T0" y="T1"/>
                </a:cxn>
                <a:cxn ang="0">
                  <a:pos x="T2" y="T3"/>
                </a:cxn>
                <a:cxn ang="0">
                  <a:pos x="T4" y="T5"/>
                </a:cxn>
                <a:cxn ang="0">
                  <a:pos x="T6" y="T7"/>
                </a:cxn>
                <a:cxn ang="0">
                  <a:pos x="T8" y="T9"/>
                </a:cxn>
                <a:cxn ang="0">
                  <a:pos x="T10" y="T11"/>
                </a:cxn>
              </a:cxnLst>
              <a:rect l="0" t="0" r="r" b="b"/>
              <a:pathLst>
                <a:path w="171" h="305">
                  <a:moveTo>
                    <a:pt x="171" y="305"/>
                  </a:moveTo>
                  <a:lnTo>
                    <a:pt x="0" y="305"/>
                  </a:lnTo>
                  <a:lnTo>
                    <a:pt x="0" y="0"/>
                  </a:lnTo>
                  <a:lnTo>
                    <a:pt x="171" y="0"/>
                  </a:lnTo>
                  <a:lnTo>
                    <a:pt x="171" y="305"/>
                  </a:lnTo>
                  <a:lnTo>
                    <a:pt x="171" y="3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317">
              <a:extLst>
                <a:ext uri="{FF2B5EF4-FFF2-40B4-BE49-F238E27FC236}">
                  <a16:creationId xmlns:a16="http://schemas.microsoft.com/office/drawing/2014/main" id="{C23523A8-6CA6-4E7C-A797-A4B39CD2960C}"/>
                </a:ext>
              </a:extLst>
            </p:cNvPr>
            <p:cNvSpPr>
              <a:spLocks/>
            </p:cNvSpPr>
            <p:nvPr/>
          </p:nvSpPr>
          <p:spPr bwMode="auto">
            <a:xfrm>
              <a:off x="10854531" y="4042567"/>
              <a:ext cx="822325" cy="484188"/>
            </a:xfrm>
            <a:custGeom>
              <a:avLst/>
              <a:gdLst>
                <a:gd name="T0" fmla="*/ 518 w 518"/>
                <a:gd name="T1" fmla="*/ 305 h 305"/>
                <a:gd name="T2" fmla="*/ 0 w 518"/>
                <a:gd name="T3" fmla="*/ 305 h 305"/>
                <a:gd name="T4" fmla="*/ 0 w 518"/>
                <a:gd name="T5" fmla="*/ 0 h 305"/>
                <a:gd name="T6" fmla="*/ 518 w 518"/>
                <a:gd name="T7" fmla="*/ 0 h 305"/>
                <a:gd name="T8" fmla="*/ 518 w 518"/>
                <a:gd name="T9" fmla="*/ 305 h 305"/>
                <a:gd name="T10" fmla="*/ 518 w 518"/>
                <a:gd name="T11" fmla="*/ 305 h 305"/>
              </a:gdLst>
              <a:ahLst/>
              <a:cxnLst>
                <a:cxn ang="0">
                  <a:pos x="T0" y="T1"/>
                </a:cxn>
                <a:cxn ang="0">
                  <a:pos x="T2" y="T3"/>
                </a:cxn>
                <a:cxn ang="0">
                  <a:pos x="T4" y="T5"/>
                </a:cxn>
                <a:cxn ang="0">
                  <a:pos x="T6" y="T7"/>
                </a:cxn>
                <a:cxn ang="0">
                  <a:pos x="T8" y="T9"/>
                </a:cxn>
                <a:cxn ang="0">
                  <a:pos x="T10" y="T11"/>
                </a:cxn>
              </a:cxnLst>
              <a:rect l="0" t="0" r="r" b="b"/>
              <a:pathLst>
                <a:path w="518" h="305">
                  <a:moveTo>
                    <a:pt x="518" y="305"/>
                  </a:moveTo>
                  <a:lnTo>
                    <a:pt x="0" y="305"/>
                  </a:lnTo>
                  <a:lnTo>
                    <a:pt x="0" y="0"/>
                  </a:lnTo>
                  <a:lnTo>
                    <a:pt x="518" y="0"/>
                  </a:lnTo>
                  <a:lnTo>
                    <a:pt x="518" y="305"/>
                  </a:lnTo>
                  <a:lnTo>
                    <a:pt x="518" y="3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318">
              <a:extLst>
                <a:ext uri="{FF2B5EF4-FFF2-40B4-BE49-F238E27FC236}">
                  <a16:creationId xmlns:a16="http://schemas.microsoft.com/office/drawing/2014/main" id="{E5EAE584-2F90-49F7-AAB2-B4B8D9039D0D}"/>
                </a:ext>
              </a:extLst>
            </p:cNvPr>
            <p:cNvSpPr>
              <a:spLocks/>
            </p:cNvSpPr>
            <p:nvPr/>
          </p:nvSpPr>
          <p:spPr bwMode="auto">
            <a:xfrm>
              <a:off x="11214893" y="4201317"/>
              <a:ext cx="123825" cy="168275"/>
            </a:xfrm>
            <a:custGeom>
              <a:avLst/>
              <a:gdLst>
                <a:gd name="T0" fmla="*/ 0 w 78"/>
                <a:gd name="T1" fmla="*/ 106 h 106"/>
                <a:gd name="T2" fmla="*/ 0 w 78"/>
                <a:gd name="T3" fmla="*/ 0 h 106"/>
                <a:gd name="T4" fmla="*/ 78 w 78"/>
                <a:gd name="T5" fmla="*/ 56 h 106"/>
                <a:gd name="T6" fmla="*/ 0 w 78"/>
                <a:gd name="T7" fmla="*/ 106 h 106"/>
                <a:gd name="T8" fmla="*/ 0 w 78"/>
                <a:gd name="T9" fmla="*/ 106 h 106"/>
              </a:gdLst>
              <a:ahLst/>
              <a:cxnLst>
                <a:cxn ang="0">
                  <a:pos x="T0" y="T1"/>
                </a:cxn>
                <a:cxn ang="0">
                  <a:pos x="T2" y="T3"/>
                </a:cxn>
                <a:cxn ang="0">
                  <a:pos x="T4" y="T5"/>
                </a:cxn>
                <a:cxn ang="0">
                  <a:pos x="T6" y="T7"/>
                </a:cxn>
                <a:cxn ang="0">
                  <a:pos x="T8" y="T9"/>
                </a:cxn>
              </a:cxnLst>
              <a:rect l="0" t="0" r="r" b="b"/>
              <a:pathLst>
                <a:path w="78" h="106">
                  <a:moveTo>
                    <a:pt x="0" y="106"/>
                  </a:moveTo>
                  <a:lnTo>
                    <a:pt x="0" y="0"/>
                  </a:lnTo>
                  <a:lnTo>
                    <a:pt x="78" y="56"/>
                  </a:lnTo>
                  <a:lnTo>
                    <a:pt x="0" y="106"/>
                  </a:lnTo>
                  <a:lnTo>
                    <a:pt x="0" y="10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 name="Freeform 319">
              <a:extLst>
                <a:ext uri="{FF2B5EF4-FFF2-40B4-BE49-F238E27FC236}">
                  <a16:creationId xmlns:a16="http://schemas.microsoft.com/office/drawing/2014/main" id="{50734464-F025-4254-815B-536C0BE68594}"/>
                </a:ext>
              </a:extLst>
            </p:cNvPr>
            <p:cNvSpPr>
              <a:spLocks noEditPoints="1"/>
            </p:cNvSpPr>
            <p:nvPr/>
          </p:nvSpPr>
          <p:spPr bwMode="auto">
            <a:xfrm>
              <a:off x="11068843" y="4110829"/>
              <a:ext cx="371475" cy="360363"/>
            </a:xfrm>
            <a:custGeom>
              <a:avLst/>
              <a:gdLst>
                <a:gd name="T0" fmla="*/ 48 w 99"/>
                <a:gd name="T1" fmla="*/ 96 h 96"/>
                <a:gd name="T2" fmla="*/ 0 w 99"/>
                <a:gd name="T3" fmla="*/ 48 h 96"/>
                <a:gd name="T4" fmla="*/ 48 w 99"/>
                <a:gd name="T5" fmla="*/ 0 h 96"/>
                <a:gd name="T6" fmla="*/ 99 w 99"/>
                <a:gd name="T7" fmla="*/ 48 h 96"/>
                <a:gd name="T8" fmla="*/ 48 w 99"/>
                <a:gd name="T9" fmla="*/ 96 h 96"/>
                <a:gd name="T10" fmla="*/ 48 w 99"/>
                <a:gd name="T11" fmla="*/ 9 h 96"/>
                <a:gd name="T12" fmla="*/ 12 w 99"/>
                <a:gd name="T13" fmla="*/ 48 h 96"/>
                <a:gd name="T14" fmla="*/ 48 w 99"/>
                <a:gd name="T15" fmla="*/ 87 h 96"/>
                <a:gd name="T16" fmla="*/ 87 w 99"/>
                <a:gd name="T17" fmla="*/ 48 h 96"/>
                <a:gd name="T18" fmla="*/ 48 w 99"/>
                <a:gd name="T19" fmla="*/ 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6">
                  <a:moveTo>
                    <a:pt x="48" y="96"/>
                  </a:moveTo>
                  <a:cubicBezTo>
                    <a:pt x="24" y="96"/>
                    <a:pt x="0" y="75"/>
                    <a:pt x="0" y="48"/>
                  </a:cubicBezTo>
                  <a:cubicBezTo>
                    <a:pt x="0" y="21"/>
                    <a:pt x="24" y="0"/>
                    <a:pt x="48" y="0"/>
                  </a:cubicBezTo>
                  <a:cubicBezTo>
                    <a:pt x="75" y="0"/>
                    <a:pt x="99" y="21"/>
                    <a:pt x="99" y="48"/>
                  </a:cubicBezTo>
                  <a:cubicBezTo>
                    <a:pt x="99" y="75"/>
                    <a:pt x="75" y="96"/>
                    <a:pt x="48" y="96"/>
                  </a:cubicBezTo>
                  <a:moveTo>
                    <a:pt x="48" y="9"/>
                  </a:moveTo>
                  <a:cubicBezTo>
                    <a:pt x="27" y="9"/>
                    <a:pt x="12" y="27"/>
                    <a:pt x="12" y="48"/>
                  </a:cubicBezTo>
                  <a:cubicBezTo>
                    <a:pt x="12" y="69"/>
                    <a:pt x="27" y="87"/>
                    <a:pt x="48" y="87"/>
                  </a:cubicBezTo>
                  <a:cubicBezTo>
                    <a:pt x="72" y="87"/>
                    <a:pt x="87" y="69"/>
                    <a:pt x="87" y="48"/>
                  </a:cubicBezTo>
                  <a:cubicBezTo>
                    <a:pt x="87" y="27"/>
                    <a:pt x="72" y="9"/>
                    <a:pt x="48" y="9"/>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320">
              <a:extLst>
                <a:ext uri="{FF2B5EF4-FFF2-40B4-BE49-F238E27FC236}">
                  <a16:creationId xmlns:a16="http://schemas.microsoft.com/office/drawing/2014/main" id="{3DB69E1F-191F-4CD0-8C7B-507248471562}"/>
                </a:ext>
              </a:extLst>
            </p:cNvPr>
            <p:cNvSpPr>
              <a:spLocks noEditPoints="1"/>
            </p:cNvSpPr>
            <p:nvPr/>
          </p:nvSpPr>
          <p:spPr bwMode="auto">
            <a:xfrm>
              <a:off x="10449718" y="3806029"/>
              <a:ext cx="1103313" cy="800100"/>
            </a:xfrm>
            <a:custGeom>
              <a:avLst/>
              <a:gdLst>
                <a:gd name="T0" fmla="*/ 42 w 695"/>
                <a:gd name="T1" fmla="*/ 454 h 504"/>
                <a:gd name="T2" fmla="*/ 42 w 695"/>
                <a:gd name="T3" fmla="*/ 149 h 504"/>
                <a:gd name="T4" fmla="*/ 213 w 695"/>
                <a:gd name="T5" fmla="*/ 149 h 504"/>
                <a:gd name="T6" fmla="*/ 213 w 695"/>
                <a:gd name="T7" fmla="*/ 454 h 504"/>
                <a:gd name="T8" fmla="*/ 42 w 695"/>
                <a:gd name="T9" fmla="*/ 454 h 504"/>
                <a:gd name="T10" fmla="*/ 42 w 695"/>
                <a:gd name="T11" fmla="*/ 454 h 504"/>
                <a:gd name="T12" fmla="*/ 695 w 695"/>
                <a:gd name="T13" fmla="*/ 0 h 504"/>
                <a:gd name="T14" fmla="*/ 0 w 695"/>
                <a:gd name="T15" fmla="*/ 0 h 504"/>
                <a:gd name="T16" fmla="*/ 0 w 695"/>
                <a:gd name="T17" fmla="*/ 504 h 504"/>
                <a:gd name="T18" fmla="*/ 220 w 695"/>
                <a:gd name="T19" fmla="*/ 504 h 504"/>
                <a:gd name="T20" fmla="*/ 262 w 695"/>
                <a:gd name="T21" fmla="*/ 454 h 504"/>
                <a:gd name="T22" fmla="*/ 255 w 695"/>
                <a:gd name="T23" fmla="*/ 454 h 504"/>
                <a:gd name="T24" fmla="*/ 255 w 695"/>
                <a:gd name="T25" fmla="*/ 149 h 504"/>
                <a:gd name="T26" fmla="*/ 546 w 695"/>
                <a:gd name="T27" fmla="*/ 149 h 504"/>
                <a:gd name="T28" fmla="*/ 588 w 695"/>
                <a:gd name="T29" fmla="*/ 107 h 504"/>
                <a:gd name="T30" fmla="*/ 42 w 695"/>
                <a:gd name="T31" fmla="*/ 107 h 504"/>
                <a:gd name="T32" fmla="*/ 42 w 695"/>
                <a:gd name="T33" fmla="*/ 43 h 504"/>
                <a:gd name="T34" fmla="*/ 652 w 695"/>
                <a:gd name="T35" fmla="*/ 43 h 504"/>
                <a:gd name="T36" fmla="*/ 695 w 695"/>
                <a:gd name="T37" fmla="*/ 0 h 504"/>
                <a:gd name="T38" fmla="*/ 695 w 695"/>
                <a:gd name="T39"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5" h="504">
                  <a:moveTo>
                    <a:pt x="42" y="454"/>
                  </a:moveTo>
                  <a:lnTo>
                    <a:pt x="42" y="149"/>
                  </a:lnTo>
                  <a:lnTo>
                    <a:pt x="213" y="149"/>
                  </a:lnTo>
                  <a:lnTo>
                    <a:pt x="213" y="454"/>
                  </a:lnTo>
                  <a:lnTo>
                    <a:pt x="42" y="454"/>
                  </a:lnTo>
                  <a:lnTo>
                    <a:pt x="42" y="454"/>
                  </a:lnTo>
                  <a:close/>
                  <a:moveTo>
                    <a:pt x="695" y="0"/>
                  </a:moveTo>
                  <a:lnTo>
                    <a:pt x="0" y="0"/>
                  </a:lnTo>
                  <a:lnTo>
                    <a:pt x="0" y="504"/>
                  </a:lnTo>
                  <a:lnTo>
                    <a:pt x="220" y="504"/>
                  </a:lnTo>
                  <a:lnTo>
                    <a:pt x="262" y="454"/>
                  </a:lnTo>
                  <a:lnTo>
                    <a:pt x="255" y="454"/>
                  </a:lnTo>
                  <a:lnTo>
                    <a:pt x="255" y="149"/>
                  </a:lnTo>
                  <a:lnTo>
                    <a:pt x="546" y="149"/>
                  </a:lnTo>
                  <a:lnTo>
                    <a:pt x="588" y="107"/>
                  </a:lnTo>
                  <a:lnTo>
                    <a:pt x="42" y="107"/>
                  </a:lnTo>
                  <a:lnTo>
                    <a:pt x="42" y="43"/>
                  </a:lnTo>
                  <a:lnTo>
                    <a:pt x="652" y="43"/>
                  </a:lnTo>
                  <a:lnTo>
                    <a:pt x="695" y="0"/>
                  </a:lnTo>
                  <a:lnTo>
                    <a:pt x="695" y="0"/>
                  </a:lnTo>
                  <a:close/>
                </a:path>
              </a:pathLst>
            </a:custGeom>
            <a:solidFill>
              <a:srgbClr val="4DA1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321">
              <a:extLst>
                <a:ext uri="{FF2B5EF4-FFF2-40B4-BE49-F238E27FC236}">
                  <a16:creationId xmlns:a16="http://schemas.microsoft.com/office/drawing/2014/main" id="{DE60201D-78C8-471B-B590-BFAE87F31B34}"/>
                </a:ext>
              </a:extLst>
            </p:cNvPr>
            <p:cNvSpPr>
              <a:spLocks/>
            </p:cNvSpPr>
            <p:nvPr/>
          </p:nvSpPr>
          <p:spPr bwMode="auto">
            <a:xfrm>
              <a:off x="10516393" y="3874292"/>
              <a:ext cx="968375" cy="101600"/>
            </a:xfrm>
            <a:custGeom>
              <a:avLst/>
              <a:gdLst>
                <a:gd name="T0" fmla="*/ 610 w 610"/>
                <a:gd name="T1" fmla="*/ 0 h 64"/>
                <a:gd name="T2" fmla="*/ 0 w 610"/>
                <a:gd name="T3" fmla="*/ 0 h 64"/>
                <a:gd name="T4" fmla="*/ 0 w 610"/>
                <a:gd name="T5" fmla="*/ 64 h 64"/>
                <a:gd name="T6" fmla="*/ 546 w 610"/>
                <a:gd name="T7" fmla="*/ 64 h 64"/>
                <a:gd name="T8" fmla="*/ 610 w 610"/>
                <a:gd name="T9" fmla="*/ 0 h 64"/>
                <a:gd name="T10" fmla="*/ 610 w 610"/>
                <a:gd name="T11" fmla="*/ 0 h 64"/>
              </a:gdLst>
              <a:ahLst/>
              <a:cxnLst>
                <a:cxn ang="0">
                  <a:pos x="T0" y="T1"/>
                </a:cxn>
                <a:cxn ang="0">
                  <a:pos x="T2" y="T3"/>
                </a:cxn>
                <a:cxn ang="0">
                  <a:pos x="T4" y="T5"/>
                </a:cxn>
                <a:cxn ang="0">
                  <a:pos x="T6" y="T7"/>
                </a:cxn>
                <a:cxn ang="0">
                  <a:pos x="T8" y="T9"/>
                </a:cxn>
                <a:cxn ang="0">
                  <a:pos x="T10" y="T11"/>
                </a:cxn>
              </a:cxnLst>
              <a:rect l="0" t="0" r="r" b="b"/>
              <a:pathLst>
                <a:path w="610" h="64">
                  <a:moveTo>
                    <a:pt x="610" y="0"/>
                  </a:moveTo>
                  <a:lnTo>
                    <a:pt x="0" y="0"/>
                  </a:lnTo>
                  <a:lnTo>
                    <a:pt x="0" y="64"/>
                  </a:lnTo>
                  <a:lnTo>
                    <a:pt x="546" y="64"/>
                  </a:lnTo>
                  <a:lnTo>
                    <a:pt x="610" y="0"/>
                  </a:lnTo>
                  <a:lnTo>
                    <a:pt x="610" y="0"/>
                  </a:lnTo>
                  <a:close/>
                </a:path>
              </a:pathLst>
            </a:custGeom>
            <a:solidFill>
              <a:srgbClr val="7AB8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322">
              <a:extLst>
                <a:ext uri="{FF2B5EF4-FFF2-40B4-BE49-F238E27FC236}">
                  <a16:creationId xmlns:a16="http://schemas.microsoft.com/office/drawing/2014/main" id="{4D775388-EAB0-41D2-93BF-80D94AA27393}"/>
                </a:ext>
              </a:extLst>
            </p:cNvPr>
            <p:cNvSpPr>
              <a:spLocks/>
            </p:cNvSpPr>
            <p:nvPr/>
          </p:nvSpPr>
          <p:spPr bwMode="auto">
            <a:xfrm>
              <a:off x="10516393" y="4042567"/>
              <a:ext cx="271463" cy="484188"/>
            </a:xfrm>
            <a:custGeom>
              <a:avLst/>
              <a:gdLst>
                <a:gd name="T0" fmla="*/ 171 w 171"/>
                <a:gd name="T1" fmla="*/ 0 h 305"/>
                <a:gd name="T2" fmla="*/ 0 w 171"/>
                <a:gd name="T3" fmla="*/ 0 h 305"/>
                <a:gd name="T4" fmla="*/ 0 w 171"/>
                <a:gd name="T5" fmla="*/ 305 h 305"/>
                <a:gd name="T6" fmla="*/ 171 w 171"/>
                <a:gd name="T7" fmla="*/ 305 h 305"/>
                <a:gd name="T8" fmla="*/ 171 w 171"/>
                <a:gd name="T9" fmla="*/ 0 h 305"/>
                <a:gd name="T10" fmla="*/ 171 w 171"/>
                <a:gd name="T11" fmla="*/ 0 h 305"/>
              </a:gdLst>
              <a:ahLst/>
              <a:cxnLst>
                <a:cxn ang="0">
                  <a:pos x="T0" y="T1"/>
                </a:cxn>
                <a:cxn ang="0">
                  <a:pos x="T2" y="T3"/>
                </a:cxn>
                <a:cxn ang="0">
                  <a:pos x="T4" y="T5"/>
                </a:cxn>
                <a:cxn ang="0">
                  <a:pos x="T6" y="T7"/>
                </a:cxn>
                <a:cxn ang="0">
                  <a:pos x="T8" y="T9"/>
                </a:cxn>
                <a:cxn ang="0">
                  <a:pos x="T10" y="T11"/>
                </a:cxn>
              </a:cxnLst>
              <a:rect l="0" t="0" r="r" b="b"/>
              <a:pathLst>
                <a:path w="171" h="305">
                  <a:moveTo>
                    <a:pt x="171" y="0"/>
                  </a:moveTo>
                  <a:lnTo>
                    <a:pt x="0" y="0"/>
                  </a:lnTo>
                  <a:lnTo>
                    <a:pt x="0" y="305"/>
                  </a:lnTo>
                  <a:lnTo>
                    <a:pt x="171" y="305"/>
                  </a:lnTo>
                  <a:lnTo>
                    <a:pt x="171" y="0"/>
                  </a:lnTo>
                  <a:lnTo>
                    <a:pt x="171" y="0"/>
                  </a:lnTo>
                  <a:close/>
                </a:path>
              </a:pathLst>
            </a:custGeom>
            <a:solidFill>
              <a:srgbClr val="FFCE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Freeform 323">
              <a:extLst>
                <a:ext uri="{FF2B5EF4-FFF2-40B4-BE49-F238E27FC236}">
                  <a16:creationId xmlns:a16="http://schemas.microsoft.com/office/drawing/2014/main" id="{5C381D83-D695-4762-802E-E0C85621A55F}"/>
                </a:ext>
              </a:extLst>
            </p:cNvPr>
            <p:cNvSpPr>
              <a:spLocks noEditPoints="1"/>
            </p:cNvSpPr>
            <p:nvPr/>
          </p:nvSpPr>
          <p:spPr bwMode="auto">
            <a:xfrm>
              <a:off x="10854531" y="4042567"/>
              <a:ext cx="461963" cy="484188"/>
            </a:xfrm>
            <a:custGeom>
              <a:avLst/>
              <a:gdLst>
                <a:gd name="T0" fmla="*/ 99 w 123"/>
                <a:gd name="T1" fmla="*/ 27 h 129"/>
                <a:gd name="T2" fmla="*/ 69 w 123"/>
                <a:gd name="T3" fmla="*/ 60 h 129"/>
                <a:gd name="T4" fmla="*/ 99 w 123"/>
                <a:gd name="T5" fmla="*/ 27 h 129"/>
                <a:gd name="T6" fmla="*/ 123 w 123"/>
                <a:gd name="T7" fmla="*/ 0 h 129"/>
                <a:gd name="T8" fmla="*/ 0 w 123"/>
                <a:gd name="T9" fmla="*/ 0 h 129"/>
                <a:gd name="T10" fmla="*/ 0 w 123"/>
                <a:gd name="T11" fmla="*/ 129 h 129"/>
                <a:gd name="T12" fmla="*/ 3 w 123"/>
                <a:gd name="T13" fmla="*/ 129 h 129"/>
                <a:gd name="T14" fmla="*/ 60 w 123"/>
                <a:gd name="T15" fmla="*/ 69 h 129"/>
                <a:gd name="T16" fmla="*/ 57 w 123"/>
                <a:gd name="T17" fmla="*/ 66 h 129"/>
                <a:gd name="T18" fmla="*/ 105 w 123"/>
                <a:gd name="T19" fmla="*/ 18 h 129"/>
                <a:gd name="T20" fmla="*/ 108 w 123"/>
                <a:gd name="T21" fmla="*/ 18 h 129"/>
                <a:gd name="T22" fmla="*/ 123 w 123"/>
                <a:gd name="T23"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 h="129">
                  <a:moveTo>
                    <a:pt x="99" y="27"/>
                  </a:moveTo>
                  <a:cubicBezTo>
                    <a:pt x="84" y="30"/>
                    <a:pt x="69" y="42"/>
                    <a:pt x="69" y="60"/>
                  </a:cubicBezTo>
                  <a:cubicBezTo>
                    <a:pt x="99" y="27"/>
                    <a:pt x="99" y="27"/>
                    <a:pt x="99" y="27"/>
                  </a:cubicBezTo>
                  <a:moveTo>
                    <a:pt x="123" y="0"/>
                  </a:moveTo>
                  <a:cubicBezTo>
                    <a:pt x="0" y="0"/>
                    <a:pt x="0" y="0"/>
                    <a:pt x="0" y="0"/>
                  </a:cubicBezTo>
                  <a:cubicBezTo>
                    <a:pt x="0" y="129"/>
                    <a:pt x="0" y="129"/>
                    <a:pt x="0" y="129"/>
                  </a:cubicBezTo>
                  <a:cubicBezTo>
                    <a:pt x="3" y="129"/>
                    <a:pt x="3" y="129"/>
                    <a:pt x="3" y="129"/>
                  </a:cubicBezTo>
                  <a:cubicBezTo>
                    <a:pt x="60" y="69"/>
                    <a:pt x="60" y="69"/>
                    <a:pt x="60" y="69"/>
                  </a:cubicBezTo>
                  <a:cubicBezTo>
                    <a:pt x="57" y="69"/>
                    <a:pt x="57" y="66"/>
                    <a:pt x="57" y="66"/>
                  </a:cubicBezTo>
                  <a:cubicBezTo>
                    <a:pt x="57" y="39"/>
                    <a:pt x="81" y="18"/>
                    <a:pt x="105" y="18"/>
                  </a:cubicBezTo>
                  <a:cubicBezTo>
                    <a:pt x="108" y="18"/>
                    <a:pt x="108" y="18"/>
                    <a:pt x="108" y="18"/>
                  </a:cubicBezTo>
                  <a:cubicBezTo>
                    <a:pt x="123" y="0"/>
                    <a:pt x="123" y="0"/>
                    <a:pt x="12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324">
              <a:extLst>
                <a:ext uri="{FF2B5EF4-FFF2-40B4-BE49-F238E27FC236}">
                  <a16:creationId xmlns:a16="http://schemas.microsoft.com/office/drawing/2014/main" id="{55F03D25-0435-4433-A414-9347085AA2E0}"/>
                </a:ext>
              </a:extLst>
            </p:cNvPr>
            <p:cNvSpPr>
              <a:spLocks/>
            </p:cNvSpPr>
            <p:nvPr/>
          </p:nvSpPr>
          <p:spPr bwMode="auto">
            <a:xfrm>
              <a:off x="11068843" y="4110829"/>
              <a:ext cx="190500" cy="190500"/>
            </a:xfrm>
            <a:custGeom>
              <a:avLst/>
              <a:gdLst>
                <a:gd name="T0" fmla="*/ 48 w 51"/>
                <a:gd name="T1" fmla="*/ 0 h 51"/>
                <a:gd name="T2" fmla="*/ 0 w 51"/>
                <a:gd name="T3" fmla="*/ 48 h 51"/>
                <a:gd name="T4" fmla="*/ 3 w 51"/>
                <a:gd name="T5" fmla="*/ 51 h 51"/>
                <a:gd name="T6" fmla="*/ 12 w 51"/>
                <a:gd name="T7" fmla="*/ 42 h 51"/>
                <a:gd name="T8" fmla="*/ 42 w 51"/>
                <a:gd name="T9" fmla="*/ 9 h 51"/>
                <a:gd name="T10" fmla="*/ 51 w 51"/>
                <a:gd name="T11" fmla="*/ 0 h 51"/>
                <a:gd name="T12" fmla="*/ 48 w 5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1" h="51">
                  <a:moveTo>
                    <a:pt x="48" y="0"/>
                  </a:moveTo>
                  <a:cubicBezTo>
                    <a:pt x="24" y="0"/>
                    <a:pt x="0" y="21"/>
                    <a:pt x="0" y="48"/>
                  </a:cubicBezTo>
                  <a:cubicBezTo>
                    <a:pt x="0" y="48"/>
                    <a:pt x="0" y="51"/>
                    <a:pt x="3" y="51"/>
                  </a:cubicBezTo>
                  <a:cubicBezTo>
                    <a:pt x="12" y="42"/>
                    <a:pt x="12" y="42"/>
                    <a:pt x="12" y="42"/>
                  </a:cubicBezTo>
                  <a:cubicBezTo>
                    <a:pt x="12" y="24"/>
                    <a:pt x="27" y="12"/>
                    <a:pt x="42" y="9"/>
                  </a:cubicBezTo>
                  <a:cubicBezTo>
                    <a:pt x="51" y="0"/>
                    <a:pt x="51" y="0"/>
                    <a:pt x="51" y="0"/>
                  </a:cubicBezTo>
                  <a:cubicBezTo>
                    <a:pt x="51" y="0"/>
                    <a:pt x="51" y="0"/>
                    <a:pt x="48" y="0"/>
                  </a:cubicBezTo>
                </a:path>
              </a:pathLst>
            </a:custGeom>
            <a:solidFill>
              <a:srgbClr val="7ADC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15877332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lvl1pPr>
              <a:defRPr>
                <a:solidFill>
                  <a:srgbClr val="0078D7"/>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833707"/>
          </a:xfrm>
        </p:spPr>
        <p:txBody>
          <a:bodyPr/>
          <a:lstStyle>
            <a:lvl1pPr marL="0" indent="0">
              <a:buNone/>
              <a:defRPr sz="2800">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724816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VIDEO_FS">
    <p:spTree>
      <p:nvGrpSpPr>
        <p:cNvPr id="1" name=""/>
        <p:cNvGrpSpPr/>
        <p:nvPr/>
      </p:nvGrpSpPr>
      <p:grpSpPr>
        <a:xfrm>
          <a:off x="0" y="0"/>
          <a:ext cx="0" cy="0"/>
          <a:chOff x="0" y="0"/>
          <a:chExt cx="0" cy="0"/>
        </a:xfrm>
      </p:grpSpPr>
      <p:sp>
        <p:nvSpPr>
          <p:cNvPr id="4" name="Media Placeholder 3">
            <a:extLst>
              <a:ext uri="{FF2B5EF4-FFF2-40B4-BE49-F238E27FC236}">
                <a16:creationId xmlns:a16="http://schemas.microsoft.com/office/drawing/2014/main" id="{14725104-DF9A-4FEF-884F-95C917AAB800}"/>
              </a:ext>
            </a:extLst>
          </p:cNvPr>
          <p:cNvSpPr>
            <a:spLocks noGrp="1"/>
          </p:cNvSpPr>
          <p:nvPr>
            <p:ph type="media" sz="quarter" idx="10" hasCustomPrompt="1"/>
          </p:nvPr>
        </p:nvSpPr>
        <p:spPr>
          <a:xfrm>
            <a:off x="0" y="0"/>
            <a:ext cx="12192000" cy="6858000"/>
          </a:xfrm>
        </p:spPr>
        <p:txBody>
          <a:bodyPr/>
          <a:lstStyle>
            <a:lvl1pPr>
              <a:defRPr/>
            </a:lvl1pPr>
          </a:lstStyle>
          <a:p>
            <a:r>
              <a:rPr lang="en-US" dirty="0"/>
              <a:t>Click here to select video</a:t>
            </a:r>
          </a:p>
        </p:txBody>
      </p:sp>
    </p:spTree>
    <p:extLst>
      <p:ext uri="{BB962C8B-B14F-4D97-AF65-F5344CB8AC3E}">
        <p14:creationId xmlns:p14="http://schemas.microsoft.com/office/powerpoint/2010/main" val="5305000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Objectives">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9AB473D5-9FEC-4DEB-9DA1-E6656C65CEE9}"/>
              </a:ext>
            </a:extLst>
          </p:cNvPr>
          <p:cNvGrpSpPr/>
          <p:nvPr/>
        </p:nvGrpSpPr>
        <p:grpSpPr>
          <a:xfrm>
            <a:off x="9448800" y="3124200"/>
            <a:ext cx="1801366" cy="2323914"/>
            <a:chOff x="6442193" y="3927459"/>
            <a:chExt cx="1837488" cy="2370514"/>
          </a:xfrm>
        </p:grpSpPr>
        <p:sp>
          <p:nvSpPr>
            <p:cNvPr id="25" name="Rectangle 17">
              <a:extLst>
                <a:ext uri="{FF2B5EF4-FFF2-40B4-BE49-F238E27FC236}">
                  <a16:creationId xmlns:a16="http://schemas.microsoft.com/office/drawing/2014/main" id="{09A85490-7A62-4E50-86C8-DDEB58E09606}"/>
                </a:ext>
              </a:extLst>
            </p:cNvPr>
            <p:cNvSpPr>
              <a:spLocks noChangeArrowheads="1"/>
            </p:cNvSpPr>
            <p:nvPr/>
          </p:nvSpPr>
          <p:spPr bwMode="auto">
            <a:xfrm>
              <a:off x="6442193" y="3927459"/>
              <a:ext cx="1837488" cy="237051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1"/>
            </a:p>
          </p:txBody>
        </p:sp>
        <p:sp>
          <p:nvSpPr>
            <p:cNvPr id="26" name="Rectangle 18">
              <a:extLst>
                <a:ext uri="{FF2B5EF4-FFF2-40B4-BE49-F238E27FC236}">
                  <a16:creationId xmlns:a16="http://schemas.microsoft.com/office/drawing/2014/main" id="{EBFB9D2E-DA78-4BA0-ABA0-30FB4FEAE0DE}"/>
                </a:ext>
              </a:extLst>
            </p:cNvPr>
            <p:cNvSpPr>
              <a:spLocks noChangeArrowheads="1"/>
            </p:cNvSpPr>
            <p:nvPr/>
          </p:nvSpPr>
          <p:spPr bwMode="auto">
            <a:xfrm>
              <a:off x="6442193" y="3927459"/>
              <a:ext cx="1837488" cy="237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1"/>
            </a:p>
          </p:txBody>
        </p:sp>
        <p:sp>
          <p:nvSpPr>
            <p:cNvPr id="27" name="Freeform 115">
              <a:extLst>
                <a:ext uri="{FF2B5EF4-FFF2-40B4-BE49-F238E27FC236}">
                  <a16:creationId xmlns:a16="http://schemas.microsoft.com/office/drawing/2014/main" id="{91966C13-F44C-43AC-8B15-4533C03AAE63}"/>
                </a:ext>
              </a:extLst>
            </p:cNvPr>
            <p:cNvSpPr>
              <a:spLocks noEditPoints="1"/>
            </p:cNvSpPr>
            <p:nvPr/>
          </p:nvSpPr>
          <p:spPr bwMode="auto">
            <a:xfrm>
              <a:off x="6910505" y="4213555"/>
              <a:ext cx="822528" cy="819122"/>
            </a:xfrm>
            <a:custGeom>
              <a:avLst/>
              <a:gdLst>
                <a:gd name="T0" fmla="*/ 129 w 258"/>
                <a:gd name="T1" fmla="*/ 220 h 258"/>
                <a:gd name="T2" fmla="*/ 38 w 258"/>
                <a:gd name="T3" fmla="*/ 129 h 258"/>
                <a:gd name="T4" fmla="*/ 129 w 258"/>
                <a:gd name="T5" fmla="*/ 37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79"/>
                    <a:pt x="38" y="129"/>
                  </a:cubicBezTo>
                  <a:cubicBezTo>
                    <a:pt x="38" y="78"/>
                    <a:pt x="79" y="37"/>
                    <a:pt x="129" y="37"/>
                  </a:cubicBezTo>
                  <a:cubicBezTo>
                    <a:pt x="180" y="37"/>
                    <a:pt x="221" y="78"/>
                    <a:pt x="221" y="129"/>
                  </a:cubicBezTo>
                  <a:cubicBezTo>
                    <a:pt x="221" y="179"/>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54AB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1"/>
            </a:p>
          </p:txBody>
        </p:sp>
        <p:sp>
          <p:nvSpPr>
            <p:cNvPr id="28" name="Oval 116">
              <a:extLst>
                <a:ext uri="{FF2B5EF4-FFF2-40B4-BE49-F238E27FC236}">
                  <a16:creationId xmlns:a16="http://schemas.microsoft.com/office/drawing/2014/main" id="{53DF3AF6-B67B-4047-AFD4-E19E4E5F25E8}"/>
                </a:ext>
              </a:extLst>
            </p:cNvPr>
            <p:cNvSpPr>
              <a:spLocks noChangeArrowheads="1"/>
            </p:cNvSpPr>
            <p:nvPr/>
          </p:nvSpPr>
          <p:spPr bwMode="auto">
            <a:xfrm>
              <a:off x="7033118" y="4331060"/>
              <a:ext cx="582410" cy="580708"/>
            </a:xfrm>
            <a:prstGeom prst="ellipse">
              <a:avLst/>
            </a:prstGeom>
            <a:solidFill>
              <a:srgbClr val="C5E2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1"/>
            </a:p>
          </p:txBody>
        </p:sp>
        <p:sp>
          <p:nvSpPr>
            <p:cNvPr id="29" name="Rectangle 117">
              <a:extLst>
                <a:ext uri="{FF2B5EF4-FFF2-40B4-BE49-F238E27FC236}">
                  <a16:creationId xmlns:a16="http://schemas.microsoft.com/office/drawing/2014/main" id="{C519CDD8-C45E-42DB-AEFC-84A32C82898C}"/>
                </a:ext>
              </a:extLst>
            </p:cNvPr>
            <p:cNvSpPr>
              <a:spLocks noChangeArrowheads="1"/>
            </p:cNvSpPr>
            <p:nvPr/>
          </p:nvSpPr>
          <p:spPr bwMode="auto">
            <a:xfrm>
              <a:off x="7322620" y="4889629"/>
              <a:ext cx="3406" cy="1312979"/>
            </a:xfrm>
            <a:prstGeom prst="rect">
              <a:avLst/>
            </a:prstGeom>
            <a:solidFill>
              <a:srgbClr val="0036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1"/>
            </a:p>
          </p:txBody>
        </p:sp>
        <p:sp>
          <p:nvSpPr>
            <p:cNvPr id="30" name="Freeform 118">
              <a:extLst>
                <a:ext uri="{FF2B5EF4-FFF2-40B4-BE49-F238E27FC236}">
                  <a16:creationId xmlns:a16="http://schemas.microsoft.com/office/drawing/2014/main" id="{5F869E08-B777-4EE5-AE62-519D226AAB14}"/>
                </a:ext>
              </a:extLst>
            </p:cNvPr>
            <p:cNvSpPr>
              <a:spLocks/>
            </p:cNvSpPr>
            <p:nvPr/>
          </p:nvSpPr>
          <p:spPr bwMode="auto">
            <a:xfrm>
              <a:off x="7184681" y="5695127"/>
              <a:ext cx="349106" cy="396789"/>
            </a:xfrm>
            <a:custGeom>
              <a:avLst/>
              <a:gdLst>
                <a:gd name="T0" fmla="*/ 2 w 109"/>
                <a:gd name="T1" fmla="*/ 39 h 125"/>
                <a:gd name="T2" fmla="*/ 4 w 109"/>
                <a:gd name="T3" fmla="*/ 48 h 125"/>
                <a:gd name="T4" fmla="*/ 21 w 109"/>
                <a:gd name="T5" fmla="*/ 68 h 125"/>
                <a:gd name="T6" fmla="*/ 13 w 109"/>
                <a:gd name="T7" fmla="*/ 60 h 125"/>
                <a:gd name="T8" fmla="*/ 6 w 109"/>
                <a:gd name="T9" fmla="*/ 60 h 125"/>
                <a:gd name="T10" fmla="*/ 10 w 109"/>
                <a:gd name="T11" fmla="*/ 71 h 125"/>
                <a:gd name="T12" fmla="*/ 25 w 109"/>
                <a:gd name="T13" fmla="*/ 83 h 125"/>
                <a:gd name="T14" fmla="*/ 78 w 109"/>
                <a:gd name="T15" fmla="*/ 120 h 125"/>
                <a:gd name="T16" fmla="*/ 81 w 109"/>
                <a:gd name="T17" fmla="*/ 125 h 125"/>
                <a:gd name="T18" fmla="*/ 109 w 109"/>
                <a:gd name="T19" fmla="*/ 105 h 125"/>
                <a:gd name="T20" fmla="*/ 88 w 109"/>
                <a:gd name="T21" fmla="*/ 46 h 125"/>
                <a:gd name="T22" fmla="*/ 77 w 109"/>
                <a:gd name="T23" fmla="*/ 31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1 h 125"/>
                <a:gd name="T50" fmla="*/ 18 w 109"/>
                <a:gd name="T51" fmla="*/ 32 h 125"/>
                <a:gd name="T52" fmla="*/ 10 w 109"/>
                <a:gd name="T53" fmla="*/ 29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1"/>
                    <a:pt x="1" y="45"/>
                    <a:pt x="4" y="48"/>
                  </a:cubicBezTo>
                  <a:cubicBezTo>
                    <a:pt x="21" y="68"/>
                    <a:pt x="21" y="68"/>
                    <a:pt x="21" y="68"/>
                  </a:cubicBezTo>
                  <a:cubicBezTo>
                    <a:pt x="13" y="60"/>
                    <a:pt x="13" y="60"/>
                    <a:pt x="13" y="60"/>
                  </a:cubicBezTo>
                  <a:cubicBezTo>
                    <a:pt x="10" y="58"/>
                    <a:pt x="8" y="58"/>
                    <a:pt x="6" y="60"/>
                  </a:cubicBezTo>
                  <a:cubicBezTo>
                    <a:pt x="5" y="63"/>
                    <a:pt x="7" y="68"/>
                    <a:pt x="10" y="71"/>
                  </a:cubicBezTo>
                  <a:cubicBezTo>
                    <a:pt x="25" y="83"/>
                    <a:pt x="25" y="83"/>
                    <a:pt x="25" y="83"/>
                  </a:cubicBezTo>
                  <a:cubicBezTo>
                    <a:pt x="44" y="100"/>
                    <a:pt x="66" y="104"/>
                    <a:pt x="78" y="120"/>
                  </a:cubicBezTo>
                  <a:cubicBezTo>
                    <a:pt x="81" y="125"/>
                    <a:pt x="81" y="125"/>
                    <a:pt x="81" y="125"/>
                  </a:cubicBezTo>
                  <a:cubicBezTo>
                    <a:pt x="109" y="105"/>
                    <a:pt x="109" y="105"/>
                    <a:pt x="109" y="105"/>
                  </a:cubicBezTo>
                  <a:cubicBezTo>
                    <a:pt x="94" y="64"/>
                    <a:pt x="89" y="50"/>
                    <a:pt x="88" y="46"/>
                  </a:cubicBezTo>
                  <a:cubicBezTo>
                    <a:pt x="86" y="42"/>
                    <a:pt x="80" y="34"/>
                    <a:pt x="77" y="31"/>
                  </a:cubicBezTo>
                  <a:cubicBezTo>
                    <a:pt x="51" y="9"/>
                    <a:pt x="51" y="9"/>
                    <a:pt x="51" y="9"/>
                  </a:cubicBezTo>
                  <a:cubicBezTo>
                    <a:pt x="50" y="7"/>
                    <a:pt x="49" y="7"/>
                    <a:pt x="48" y="9"/>
                  </a:cubicBezTo>
                  <a:cubicBezTo>
                    <a:pt x="45" y="15"/>
                    <a:pt x="47" y="20"/>
                    <a:pt x="51" y="26"/>
                  </a:cubicBezTo>
                  <a:cubicBezTo>
                    <a:pt x="56" y="33"/>
                    <a:pt x="61" y="32"/>
                    <a:pt x="61" y="32"/>
                  </a:cubicBezTo>
                  <a:cubicBezTo>
                    <a:pt x="67" y="40"/>
                    <a:pt x="70" y="51"/>
                    <a:pt x="66" y="56"/>
                  </a:cubicBezTo>
                  <a:cubicBezTo>
                    <a:pt x="55" y="65"/>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6"/>
                    <a:pt x="14" y="23"/>
                    <a:pt x="17" y="29"/>
                  </a:cubicBezTo>
                  <a:cubicBezTo>
                    <a:pt x="31" y="51"/>
                    <a:pt x="31" y="51"/>
                    <a:pt x="31" y="51"/>
                  </a:cubicBezTo>
                  <a:cubicBezTo>
                    <a:pt x="18" y="32"/>
                    <a:pt x="18" y="32"/>
                    <a:pt x="18" y="32"/>
                  </a:cubicBezTo>
                  <a:cubicBezTo>
                    <a:pt x="16" y="28"/>
                    <a:pt x="12" y="27"/>
                    <a:pt x="10" y="29"/>
                  </a:cubicBezTo>
                  <a:cubicBezTo>
                    <a:pt x="8" y="31"/>
                    <a:pt x="8" y="35"/>
                    <a:pt x="11" y="38"/>
                  </a:cubicBezTo>
                  <a:cubicBezTo>
                    <a:pt x="25" y="59"/>
                    <a:pt x="25" y="59"/>
                    <a:pt x="25" y="59"/>
                  </a:cubicBezTo>
                  <a:cubicBezTo>
                    <a:pt x="10" y="40"/>
                    <a:pt x="10" y="40"/>
                    <a:pt x="10" y="40"/>
                  </a:cubicBezTo>
                  <a:cubicBezTo>
                    <a:pt x="7" y="37"/>
                    <a:pt x="4" y="36"/>
                    <a:pt x="2" y="39"/>
                  </a:cubicBezTo>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1"/>
            </a:p>
          </p:txBody>
        </p:sp>
        <p:sp>
          <p:nvSpPr>
            <p:cNvPr id="31" name="Freeform 119">
              <a:extLst>
                <a:ext uri="{FF2B5EF4-FFF2-40B4-BE49-F238E27FC236}">
                  <a16:creationId xmlns:a16="http://schemas.microsoft.com/office/drawing/2014/main" id="{4D277B52-2458-4C95-8D36-9C0DA0C0D6EF}"/>
                </a:ext>
              </a:extLst>
            </p:cNvPr>
            <p:cNvSpPr>
              <a:spLocks/>
            </p:cNvSpPr>
            <p:nvPr/>
          </p:nvSpPr>
          <p:spPr bwMode="auto">
            <a:xfrm>
              <a:off x="7433313" y="6062965"/>
              <a:ext cx="246929" cy="224790"/>
            </a:xfrm>
            <a:custGeom>
              <a:avLst/>
              <a:gdLst>
                <a:gd name="T0" fmla="*/ 25 w 145"/>
                <a:gd name="T1" fmla="*/ 132 h 132"/>
                <a:gd name="T2" fmla="*/ 145 w 145"/>
                <a:gd name="T3" fmla="*/ 132 h 132"/>
                <a:gd name="T4" fmla="*/ 77 w 145"/>
                <a:gd name="T5" fmla="*/ 0 h 132"/>
                <a:gd name="T6" fmla="*/ 0 w 145"/>
                <a:gd name="T7" fmla="*/ 52 h 132"/>
                <a:gd name="T8" fmla="*/ 25 w 145"/>
                <a:gd name="T9" fmla="*/ 132 h 132"/>
              </a:gdLst>
              <a:ahLst/>
              <a:cxnLst>
                <a:cxn ang="0">
                  <a:pos x="T0" y="T1"/>
                </a:cxn>
                <a:cxn ang="0">
                  <a:pos x="T2" y="T3"/>
                </a:cxn>
                <a:cxn ang="0">
                  <a:pos x="T4" y="T5"/>
                </a:cxn>
                <a:cxn ang="0">
                  <a:pos x="T6" y="T7"/>
                </a:cxn>
                <a:cxn ang="0">
                  <a:pos x="T8" y="T9"/>
                </a:cxn>
              </a:cxnLst>
              <a:rect l="0" t="0" r="r" b="b"/>
              <a:pathLst>
                <a:path w="145" h="132">
                  <a:moveTo>
                    <a:pt x="25" y="132"/>
                  </a:moveTo>
                  <a:lnTo>
                    <a:pt x="145" y="132"/>
                  </a:lnTo>
                  <a:lnTo>
                    <a:pt x="77" y="0"/>
                  </a:lnTo>
                  <a:lnTo>
                    <a:pt x="0" y="52"/>
                  </a:lnTo>
                  <a:lnTo>
                    <a:pt x="25" y="132"/>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1"/>
            </a:p>
          </p:txBody>
        </p:sp>
        <p:sp>
          <p:nvSpPr>
            <p:cNvPr id="32" name="Freeform 120">
              <a:extLst>
                <a:ext uri="{FF2B5EF4-FFF2-40B4-BE49-F238E27FC236}">
                  <a16:creationId xmlns:a16="http://schemas.microsoft.com/office/drawing/2014/main" id="{27E3DEBF-3C2B-4907-A8F5-601B1E860310}"/>
                </a:ext>
              </a:extLst>
            </p:cNvPr>
            <p:cNvSpPr>
              <a:spLocks/>
            </p:cNvSpPr>
            <p:nvPr/>
          </p:nvSpPr>
          <p:spPr bwMode="auto">
            <a:xfrm>
              <a:off x="7417986" y="6022094"/>
              <a:ext cx="143048" cy="126019"/>
            </a:xfrm>
            <a:custGeom>
              <a:avLst/>
              <a:gdLst>
                <a:gd name="T0" fmla="*/ 0 w 84"/>
                <a:gd name="T1" fmla="*/ 50 h 74"/>
                <a:gd name="T2" fmla="*/ 13 w 84"/>
                <a:gd name="T3" fmla="*/ 74 h 74"/>
                <a:gd name="T4" fmla="*/ 84 w 84"/>
                <a:gd name="T5" fmla="*/ 26 h 74"/>
                <a:gd name="T6" fmla="*/ 71 w 84"/>
                <a:gd name="T7" fmla="*/ 0 h 74"/>
                <a:gd name="T8" fmla="*/ 0 w 84"/>
                <a:gd name="T9" fmla="*/ 50 h 74"/>
              </a:gdLst>
              <a:ahLst/>
              <a:cxnLst>
                <a:cxn ang="0">
                  <a:pos x="T0" y="T1"/>
                </a:cxn>
                <a:cxn ang="0">
                  <a:pos x="T2" y="T3"/>
                </a:cxn>
                <a:cxn ang="0">
                  <a:pos x="T4" y="T5"/>
                </a:cxn>
                <a:cxn ang="0">
                  <a:pos x="T6" y="T7"/>
                </a:cxn>
                <a:cxn ang="0">
                  <a:pos x="T8" y="T9"/>
                </a:cxn>
              </a:cxnLst>
              <a:rect l="0" t="0" r="r" b="b"/>
              <a:pathLst>
                <a:path w="84" h="74">
                  <a:moveTo>
                    <a:pt x="0" y="50"/>
                  </a:moveTo>
                  <a:lnTo>
                    <a:pt x="13" y="74"/>
                  </a:lnTo>
                  <a:lnTo>
                    <a:pt x="84" y="26"/>
                  </a:lnTo>
                  <a:lnTo>
                    <a:pt x="71" y="0"/>
                  </a:lnTo>
                  <a:lnTo>
                    <a:pt x="0" y="50"/>
                  </a:ln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1"/>
            </a:p>
          </p:txBody>
        </p:sp>
        <p:sp>
          <p:nvSpPr>
            <p:cNvPr id="33" name="Freeform 121">
              <a:extLst>
                <a:ext uri="{FF2B5EF4-FFF2-40B4-BE49-F238E27FC236}">
                  <a16:creationId xmlns:a16="http://schemas.microsoft.com/office/drawing/2014/main" id="{79DE3FD7-53D3-4FF8-B484-3DC913A640EF}"/>
                </a:ext>
              </a:extLst>
            </p:cNvPr>
            <p:cNvSpPr>
              <a:spLocks/>
            </p:cNvSpPr>
            <p:nvPr/>
          </p:nvSpPr>
          <p:spPr bwMode="auto">
            <a:xfrm>
              <a:off x="7268126" y="5695127"/>
              <a:ext cx="28951" cy="25545"/>
            </a:xfrm>
            <a:custGeom>
              <a:avLst/>
              <a:gdLst>
                <a:gd name="T0" fmla="*/ 9 w 9"/>
                <a:gd name="T1" fmla="*/ 0 h 8"/>
                <a:gd name="T2" fmla="*/ 2 w 9"/>
                <a:gd name="T3" fmla="*/ 7 h 8"/>
                <a:gd name="T4" fmla="*/ 0 w 9"/>
                <a:gd name="T5" fmla="*/ 7 h 8"/>
                <a:gd name="T6" fmla="*/ 9 w 9"/>
                <a:gd name="T7" fmla="*/ 0 h 8"/>
              </a:gdLst>
              <a:ahLst/>
              <a:cxnLst>
                <a:cxn ang="0">
                  <a:pos x="T0" y="T1"/>
                </a:cxn>
                <a:cxn ang="0">
                  <a:pos x="T2" y="T3"/>
                </a:cxn>
                <a:cxn ang="0">
                  <a:pos x="T4" y="T5"/>
                </a:cxn>
                <a:cxn ang="0">
                  <a:pos x="T6" y="T7"/>
                </a:cxn>
              </a:cxnLst>
              <a:rect l="0" t="0" r="r" b="b"/>
              <a:pathLst>
                <a:path w="9" h="8">
                  <a:moveTo>
                    <a:pt x="9" y="0"/>
                  </a:moveTo>
                  <a:cubicBezTo>
                    <a:pt x="2" y="7"/>
                    <a:pt x="2" y="7"/>
                    <a:pt x="2" y="7"/>
                  </a:cubicBezTo>
                  <a:cubicBezTo>
                    <a:pt x="1" y="8"/>
                    <a:pt x="0" y="8"/>
                    <a:pt x="0" y="7"/>
                  </a:cubicBezTo>
                  <a:cubicBezTo>
                    <a:pt x="9" y="0"/>
                    <a:pt x="9" y="0"/>
                    <a:pt x="9" y="0"/>
                  </a:cubicBezTo>
                  <a:close/>
                </a:path>
              </a:pathLst>
            </a:custGeom>
            <a:solidFill>
              <a:srgbClr val="B18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1"/>
            </a:p>
          </p:txBody>
        </p:sp>
        <p:sp>
          <p:nvSpPr>
            <p:cNvPr id="34" name="Freeform 122">
              <a:extLst>
                <a:ext uri="{FF2B5EF4-FFF2-40B4-BE49-F238E27FC236}">
                  <a16:creationId xmlns:a16="http://schemas.microsoft.com/office/drawing/2014/main" id="{D8581015-8A1E-4898-8B0C-23D9684E2ABD}"/>
                </a:ext>
              </a:extLst>
            </p:cNvPr>
            <p:cNvSpPr>
              <a:spLocks/>
            </p:cNvSpPr>
            <p:nvPr/>
          </p:nvSpPr>
          <p:spPr bwMode="auto">
            <a:xfrm>
              <a:off x="7341353" y="5717266"/>
              <a:ext cx="35763" cy="32357"/>
            </a:xfrm>
            <a:custGeom>
              <a:avLst/>
              <a:gdLst>
                <a:gd name="T0" fmla="*/ 1 w 11"/>
                <a:gd name="T1" fmla="*/ 1 h 10"/>
                <a:gd name="T2" fmla="*/ 8 w 11"/>
                <a:gd name="T3" fmla="*/ 10 h 10"/>
                <a:gd name="T4" fmla="*/ 11 w 11"/>
                <a:gd name="T5" fmla="*/ 9 h 10"/>
                <a:gd name="T6" fmla="*/ 1 w 11"/>
                <a:gd name="T7" fmla="*/ 0 h 10"/>
                <a:gd name="T8" fmla="*/ 1 w 11"/>
                <a:gd name="T9" fmla="*/ 1 h 10"/>
              </a:gdLst>
              <a:ahLst/>
              <a:cxnLst>
                <a:cxn ang="0">
                  <a:pos x="T0" y="T1"/>
                </a:cxn>
                <a:cxn ang="0">
                  <a:pos x="T2" y="T3"/>
                </a:cxn>
                <a:cxn ang="0">
                  <a:pos x="T4" y="T5"/>
                </a:cxn>
                <a:cxn ang="0">
                  <a:pos x="T6" y="T7"/>
                </a:cxn>
                <a:cxn ang="0">
                  <a:pos x="T8" y="T9"/>
                </a:cxn>
              </a:cxnLst>
              <a:rect l="0" t="0" r="r" b="b"/>
              <a:pathLst>
                <a:path w="11" h="10">
                  <a:moveTo>
                    <a:pt x="1" y="1"/>
                  </a:moveTo>
                  <a:cubicBezTo>
                    <a:pt x="8" y="10"/>
                    <a:pt x="8" y="10"/>
                    <a:pt x="8" y="10"/>
                  </a:cubicBezTo>
                  <a:cubicBezTo>
                    <a:pt x="9" y="10"/>
                    <a:pt x="10" y="10"/>
                    <a:pt x="11" y="9"/>
                  </a:cubicBezTo>
                  <a:cubicBezTo>
                    <a:pt x="1" y="0"/>
                    <a:pt x="1" y="0"/>
                    <a:pt x="1" y="0"/>
                  </a:cubicBezTo>
                  <a:cubicBezTo>
                    <a:pt x="0" y="0"/>
                    <a:pt x="0" y="1"/>
                    <a:pt x="1" y="1"/>
                  </a:cubicBezTo>
                  <a:close/>
                </a:path>
              </a:pathLst>
            </a:custGeom>
            <a:solidFill>
              <a:srgbClr val="B18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1"/>
            </a:p>
          </p:txBody>
        </p:sp>
        <p:sp>
          <p:nvSpPr>
            <p:cNvPr id="35" name="Freeform 123">
              <a:extLst>
                <a:ext uri="{FF2B5EF4-FFF2-40B4-BE49-F238E27FC236}">
                  <a16:creationId xmlns:a16="http://schemas.microsoft.com/office/drawing/2014/main" id="{2756DE8C-5876-428D-A7B3-FB2D96641731}"/>
                </a:ext>
              </a:extLst>
            </p:cNvPr>
            <p:cNvSpPr>
              <a:spLocks/>
            </p:cNvSpPr>
            <p:nvPr/>
          </p:nvSpPr>
          <p:spPr bwMode="auto">
            <a:xfrm>
              <a:off x="7411174" y="6069777"/>
              <a:ext cx="25545" cy="22139"/>
            </a:xfrm>
            <a:custGeom>
              <a:avLst/>
              <a:gdLst>
                <a:gd name="T0" fmla="*/ 4 w 8"/>
                <a:gd name="T1" fmla="*/ 7 h 7"/>
                <a:gd name="T2" fmla="*/ 7 w 8"/>
                <a:gd name="T3" fmla="*/ 6 h 7"/>
                <a:gd name="T4" fmla="*/ 8 w 8"/>
                <a:gd name="T5" fmla="*/ 3 h 7"/>
                <a:gd name="T6" fmla="*/ 7 w 8"/>
                <a:gd name="T7" fmla="*/ 1 h 7"/>
                <a:gd name="T8" fmla="*/ 4 w 8"/>
                <a:gd name="T9" fmla="*/ 0 h 7"/>
                <a:gd name="T10" fmla="*/ 2 w 8"/>
                <a:gd name="T11" fmla="*/ 1 h 7"/>
                <a:gd name="T12" fmla="*/ 0 w 8"/>
                <a:gd name="T13" fmla="*/ 3 h 7"/>
                <a:gd name="T14" fmla="*/ 2 w 8"/>
                <a:gd name="T15" fmla="*/ 6 h 7"/>
                <a:gd name="T16" fmla="*/ 4 w 8"/>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7">
                  <a:moveTo>
                    <a:pt x="4" y="7"/>
                  </a:moveTo>
                  <a:cubicBezTo>
                    <a:pt x="5" y="7"/>
                    <a:pt x="6" y="7"/>
                    <a:pt x="7" y="6"/>
                  </a:cubicBezTo>
                  <a:cubicBezTo>
                    <a:pt x="8" y="5"/>
                    <a:pt x="8" y="4"/>
                    <a:pt x="8" y="3"/>
                  </a:cubicBezTo>
                  <a:cubicBezTo>
                    <a:pt x="8" y="2"/>
                    <a:pt x="8" y="1"/>
                    <a:pt x="7" y="1"/>
                  </a:cubicBezTo>
                  <a:cubicBezTo>
                    <a:pt x="6" y="0"/>
                    <a:pt x="5" y="0"/>
                    <a:pt x="4" y="0"/>
                  </a:cubicBezTo>
                  <a:cubicBezTo>
                    <a:pt x="3" y="0"/>
                    <a:pt x="2" y="0"/>
                    <a:pt x="2" y="1"/>
                  </a:cubicBezTo>
                  <a:cubicBezTo>
                    <a:pt x="1" y="1"/>
                    <a:pt x="0" y="2"/>
                    <a:pt x="0" y="3"/>
                  </a:cubicBezTo>
                  <a:cubicBezTo>
                    <a:pt x="0" y="4"/>
                    <a:pt x="1" y="5"/>
                    <a:pt x="2" y="6"/>
                  </a:cubicBezTo>
                  <a:cubicBezTo>
                    <a:pt x="2" y="7"/>
                    <a:pt x="3" y="7"/>
                    <a:pt x="4" y="7"/>
                  </a:cubicBezTo>
                </a:path>
              </a:pathLst>
            </a:custGeom>
            <a:solidFill>
              <a:srgbClr val="A3B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1"/>
            </a:p>
          </p:txBody>
        </p:sp>
        <p:sp>
          <p:nvSpPr>
            <p:cNvPr id="36" name="Freeform 124">
              <a:extLst>
                <a:ext uri="{FF2B5EF4-FFF2-40B4-BE49-F238E27FC236}">
                  <a16:creationId xmlns:a16="http://schemas.microsoft.com/office/drawing/2014/main" id="{17623555-C4AA-4378-8B46-EDD7DD0CD561}"/>
                </a:ext>
              </a:extLst>
            </p:cNvPr>
            <p:cNvSpPr>
              <a:spLocks noEditPoints="1"/>
            </p:cNvSpPr>
            <p:nvPr/>
          </p:nvSpPr>
          <p:spPr bwMode="auto">
            <a:xfrm>
              <a:off x="7433313" y="5999956"/>
              <a:ext cx="90257" cy="78336"/>
            </a:xfrm>
            <a:custGeom>
              <a:avLst/>
              <a:gdLst>
                <a:gd name="T0" fmla="*/ 26 w 28"/>
                <a:gd name="T1" fmla="*/ 8 h 25"/>
                <a:gd name="T2" fmla="*/ 26 w 28"/>
                <a:gd name="T3" fmla="*/ 8 h 25"/>
                <a:gd name="T4" fmla="*/ 27 w 28"/>
                <a:gd name="T5" fmla="*/ 3 h 25"/>
                <a:gd name="T6" fmla="*/ 22 w 28"/>
                <a:gd name="T7" fmla="*/ 1 h 25"/>
                <a:gd name="T8" fmla="*/ 22 w 28"/>
                <a:gd name="T9" fmla="*/ 1 h 25"/>
                <a:gd name="T10" fmla="*/ 20 w 28"/>
                <a:gd name="T11" fmla="*/ 6 h 25"/>
                <a:gd name="T12" fmla="*/ 26 w 28"/>
                <a:gd name="T13" fmla="*/ 8 h 25"/>
                <a:gd name="T14" fmla="*/ 19 w 28"/>
                <a:gd name="T15" fmla="*/ 12 h 25"/>
                <a:gd name="T16" fmla="*/ 19 w 28"/>
                <a:gd name="T17" fmla="*/ 12 h 25"/>
                <a:gd name="T18" fmla="*/ 20 w 28"/>
                <a:gd name="T19" fmla="*/ 7 h 25"/>
                <a:gd name="T20" fmla="*/ 15 w 28"/>
                <a:gd name="T21" fmla="*/ 6 h 25"/>
                <a:gd name="T22" fmla="*/ 14 w 28"/>
                <a:gd name="T23" fmla="*/ 12 h 25"/>
                <a:gd name="T24" fmla="*/ 19 w 28"/>
                <a:gd name="T25" fmla="*/ 12 h 25"/>
                <a:gd name="T26" fmla="*/ 13 w 28"/>
                <a:gd name="T27" fmla="*/ 18 h 25"/>
                <a:gd name="T28" fmla="*/ 13 w 28"/>
                <a:gd name="T29" fmla="*/ 18 h 25"/>
                <a:gd name="T30" fmla="*/ 13 w 28"/>
                <a:gd name="T31" fmla="*/ 12 h 25"/>
                <a:gd name="T32" fmla="*/ 8 w 28"/>
                <a:gd name="T33" fmla="*/ 12 h 25"/>
                <a:gd name="T34" fmla="*/ 8 w 28"/>
                <a:gd name="T35" fmla="*/ 12 h 25"/>
                <a:gd name="T36" fmla="*/ 7 w 28"/>
                <a:gd name="T37" fmla="*/ 17 h 25"/>
                <a:gd name="T38" fmla="*/ 13 w 28"/>
                <a:gd name="T39" fmla="*/ 18 h 25"/>
                <a:gd name="T40" fmla="*/ 7 w 28"/>
                <a:gd name="T41" fmla="*/ 23 h 25"/>
                <a:gd name="T42" fmla="*/ 7 w 28"/>
                <a:gd name="T43" fmla="*/ 23 h 25"/>
                <a:gd name="T44" fmla="*/ 7 w 28"/>
                <a:gd name="T45" fmla="*/ 18 h 25"/>
                <a:gd name="T46" fmla="*/ 2 w 28"/>
                <a:gd name="T47" fmla="*/ 17 h 25"/>
                <a:gd name="T48" fmla="*/ 2 w 28"/>
                <a:gd name="T49" fmla="*/ 17 h 25"/>
                <a:gd name="T50" fmla="*/ 1 w 28"/>
                <a:gd name="T51" fmla="*/ 23 h 25"/>
                <a:gd name="T52" fmla="*/ 7 w 2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25">
                  <a:moveTo>
                    <a:pt x="26" y="8"/>
                  </a:moveTo>
                  <a:cubicBezTo>
                    <a:pt x="26" y="8"/>
                    <a:pt x="26" y="8"/>
                    <a:pt x="26" y="8"/>
                  </a:cubicBezTo>
                  <a:cubicBezTo>
                    <a:pt x="28" y="7"/>
                    <a:pt x="28" y="5"/>
                    <a:pt x="27" y="3"/>
                  </a:cubicBezTo>
                  <a:cubicBezTo>
                    <a:pt x="26" y="1"/>
                    <a:pt x="24" y="0"/>
                    <a:pt x="22" y="1"/>
                  </a:cubicBezTo>
                  <a:cubicBezTo>
                    <a:pt x="22" y="1"/>
                    <a:pt x="22" y="1"/>
                    <a:pt x="22" y="1"/>
                  </a:cubicBezTo>
                  <a:cubicBezTo>
                    <a:pt x="20" y="2"/>
                    <a:pt x="19" y="5"/>
                    <a:pt x="20" y="6"/>
                  </a:cubicBezTo>
                  <a:cubicBezTo>
                    <a:pt x="22" y="8"/>
                    <a:pt x="24" y="9"/>
                    <a:pt x="26" y="8"/>
                  </a:cubicBezTo>
                  <a:close/>
                  <a:moveTo>
                    <a:pt x="19" y="12"/>
                  </a:moveTo>
                  <a:cubicBezTo>
                    <a:pt x="19" y="12"/>
                    <a:pt x="19" y="12"/>
                    <a:pt x="19" y="12"/>
                  </a:cubicBezTo>
                  <a:cubicBezTo>
                    <a:pt x="21" y="11"/>
                    <a:pt x="21" y="9"/>
                    <a:pt x="20" y="7"/>
                  </a:cubicBezTo>
                  <a:cubicBezTo>
                    <a:pt x="19" y="5"/>
                    <a:pt x="16" y="5"/>
                    <a:pt x="15" y="6"/>
                  </a:cubicBezTo>
                  <a:cubicBezTo>
                    <a:pt x="13" y="8"/>
                    <a:pt x="13" y="10"/>
                    <a:pt x="14" y="12"/>
                  </a:cubicBezTo>
                  <a:cubicBezTo>
                    <a:pt x="15" y="13"/>
                    <a:pt x="18" y="14"/>
                    <a:pt x="19" y="12"/>
                  </a:cubicBezTo>
                  <a:close/>
                  <a:moveTo>
                    <a:pt x="13" y="18"/>
                  </a:moveTo>
                  <a:cubicBezTo>
                    <a:pt x="13" y="18"/>
                    <a:pt x="13" y="18"/>
                    <a:pt x="13" y="18"/>
                  </a:cubicBezTo>
                  <a:cubicBezTo>
                    <a:pt x="15" y="16"/>
                    <a:pt x="15" y="14"/>
                    <a:pt x="13" y="12"/>
                  </a:cubicBezTo>
                  <a:cubicBezTo>
                    <a:pt x="12" y="11"/>
                    <a:pt x="9" y="10"/>
                    <a:pt x="8" y="12"/>
                  </a:cubicBezTo>
                  <a:cubicBezTo>
                    <a:pt x="8" y="12"/>
                    <a:pt x="8" y="12"/>
                    <a:pt x="8" y="12"/>
                  </a:cubicBezTo>
                  <a:cubicBezTo>
                    <a:pt x="6" y="13"/>
                    <a:pt x="6" y="16"/>
                    <a:pt x="7" y="17"/>
                  </a:cubicBezTo>
                  <a:cubicBezTo>
                    <a:pt x="9" y="19"/>
                    <a:pt x="11" y="19"/>
                    <a:pt x="13" y="18"/>
                  </a:cubicBezTo>
                  <a:close/>
                  <a:moveTo>
                    <a:pt x="7" y="23"/>
                  </a:moveTo>
                  <a:cubicBezTo>
                    <a:pt x="7" y="23"/>
                    <a:pt x="7" y="23"/>
                    <a:pt x="7" y="23"/>
                  </a:cubicBezTo>
                  <a:cubicBezTo>
                    <a:pt x="8" y="22"/>
                    <a:pt x="8" y="19"/>
                    <a:pt x="7" y="18"/>
                  </a:cubicBezTo>
                  <a:cubicBezTo>
                    <a:pt x="6" y="16"/>
                    <a:pt x="3" y="16"/>
                    <a:pt x="2" y="17"/>
                  </a:cubicBezTo>
                  <a:cubicBezTo>
                    <a:pt x="2" y="17"/>
                    <a:pt x="2" y="17"/>
                    <a:pt x="2" y="17"/>
                  </a:cubicBezTo>
                  <a:cubicBezTo>
                    <a:pt x="0" y="19"/>
                    <a:pt x="0" y="21"/>
                    <a:pt x="1" y="23"/>
                  </a:cubicBezTo>
                  <a:cubicBezTo>
                    <a:pt x="3" y="24"/>
                    <a:pt x="5" y="25"/>
                    <a:pt x="7" y="23"/>
                  </a:cubicBezTo>
                  <a:close/>
                </a:path>
              </a:pathLst>
            </a:custGeom>
            <a:solidFill>
              <a:srgbClr val="A3B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1"/>
            </a:p>
          </p:txBody>
        </p:sp>
        <p:sp>
          <p:nvSpPr>
            <p:cNvPr id="37" name="Freeform 125">
              <a:extLst>
                <a:ext uri="{FF2B5EF4-FFF2-40B4-BE49-F238E27FC236}">
                  <a16:creationId xmlns:a16="http://schemas.microsoft.com/office/drawing/2014/main" id="{3E5ADAB7-87E7-456F-8ECF-04AC3B94D04B}"/>
                </a:ext>
              </a:extLst>
            </p:cNvPr>
            <p:cNvSpPr>
              <a:spLocks/>
            </p:cNvSpPr>
            <p:nvPr/>
          </p:nvSpPr>
          <p:spPr bwMode="auto">
            <a:xfrm>
              <a:off x="7523569" y="5996550"/>
              <a:ext cx="25545" cy="25545"/>
            </a:xfrm>
            <a:custGeom>
              <a:avLst/>
              <a:gdLst>
                <a:gd name="T0" fmla="*/ 4 w 8"/>
                <a:gd name="T1" fmla="*/ 8 h 8"/>
                <a:gd name="T2" fmla="*/ 7 w 8"/>
                <a:gd name="T3" fmla="*/ 6 h 8"/>
                <a:gd name="T4" fmla="*/ 8 w 8"/>
                <a:gd name="T5" fmla="*/ 4 h 8"/>
                <a:gd name="T6" fmla="*/ 7 w 8"/>
                <a:gd name="T7" fmla="*/ 1 h 8"/>
                <a:gd name="T8" fmla="*/ 4 w 8"/>
                <a:gd name="T9" fmla="*/ 0 h 8"/>
                <a:gd name="T10" fmla="*/ 1 w 8"/>
                <a:gd name="T11" fmla="*/ 1 h 8"/>
                <a:gd name="T12" fmla="*/ 0 w 8"/>
                <a:gd name="T13" fmla="*/ 4 h 8"/>
                <a:gd name="T14" fmla="*/ 1 w 8"/>
                <a:gd name="T15" fmla="*/ 6 h 8"/>
                <a:gd name="T16" fmla="*/ 4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4" y="8"/>
                  </a:moveTo>
                  <a:cubicBezTo>
                    <a:pt x="5" y="8"/>
                    <a:pt x="6" y="7"/>
                    <a:pt x="7" y="6"/>
                  </a:cubicBezTo>
                  <a:cubicBezTo>
                    <a:pt x="7" y="6"/>
                    <a:pt x="8" y="5"/>
                    <a:pt x="8" y="4"/>
                  </a:cubicBezTo>
                  <a:cubicBezTo>
                    <a:pt x="8" y="3"/>
                    <a:pt x="7" y="2"/>
                    <a:pt x="7" y="1"/>
                  </a:cubicBezTo>
                  <a:cubicBezTo>
                    <a:pt x="6" y="0"/>
                    <a:pt x="5" y="0"/>
                    <a:pt x="4" y="0"/>
                  </a:cubicBezTo>
                  <a:cubicBezTo>
                    <a:pt x="3" y="0"/>
                    <a:pt x="2" y="0"/>
                    <a:pt x="1" y="1"/>
                  </a:cubicBezTo>
                  <a:cubicBezTo>
                    <a:pt x="0" y="2"/>
                    <a:pt x="0" y="3"/>
                    <a:pt x="0" y="4"/>
                  </a:cubicBezTo>
                  <a:cubicBezTo>
                    <a:pt x="0" y="5"/>
                    <a:pt x="0" y="6"/>
                    <a:pt x="1" y="6"/>
                  </a:cubicBezTo>
                  <a:cubicBezTo>
                    <a:pt x="2" y="7"/>
                    <a:pt x="3" y="8"/>
                    <a:pt x="4" y="8"/>
                  </a:cubicBezTo>
                </a:path>
              </a:pathLst>
            </a:custGeom>
            <a:solidFill>
              <a:srgbClr val="A3B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1"/>
            </a:p>
          </p:txBody>
        </p:sp>
        <p:sp>
          <p:nvSpPr>
            <p:cNvPr id="38" name="Freeform 209">
              <a:extLst>
                <a:ext uri="{FF2B5EF4-FFF2-40B4-BE49-F238E27FC236}">
                  <a16:creationId xmlns:a16="http://schemas.microsoft.com/office/drawing/2014/main" id="{32E088AC-CE33-4C57-9583-0B46B9AB2BFB}"/>
                </a:ext>
              </a:extLst>
            </p:cNvPr>
            <p:cNvSpPr>
              <a:spLocks/>
            </p:cNvSpPr>
            <p:nvPr/>
          </p:nvSpPr>
          <p:spPr bwMode="auto">
            <a:xfrm>
              <a:off x="7140405" y="4434940"/>
              <a:ext cx="367838" cy="463204"/>
            </a:xfrm>
            <a:custGeom>
              <a:avLst/>
              <a:gdLst>
                <a:gd name="T0" fmla="*/ 115 w 115"/>
                <a:gd name="T1" fmla="*/ 58 h 146"/>
                <a:gd name="T2" fmla="*/ 57 w 115"/>
                <a:gd name="T3" fmla="*/ 0 h 146"/>
                <a:gd name="T4" fmla="*/ 0 w 115"/>
                <a:gd name="T5" fmla="*/ 58 h 146"/>
                <a:gd name="T6" fmla="*/ 17 w 115"/>
                <a:gd name="T7" fmla="*/ 99 h 146"/>
                <a:gd name="T8" fmla="*/ 35 w 115"/>
                <a:gd name="T9" fmla="*/ 136 h 146"/>
                <a:gd name="T10" fmla="*/ 56 w 115"/>
                <a:gd name="T11" fmla="*/ 145 h 146"/>
                <a:gd name="T12" fmla="*/ 56 w 115"/>
                <a:gd name="T13" fmla="*/ 146 h 146"/>
                <a:gd name="T14" fmla="*/ 57 w 115"/>
                <a:gd name="T15" fmla="*/ 146 h 146"/>
                <a:gd name="T16" fmla="*/ 58 w 115"/>
                <a:gd name="T17" fmla="*/ 146 h 146"/>
                <a:gd name="T18" fmla="*/ 59 w 115"/>
                <a:gd name="T19" fmla="*/ 145 h 146"/>
                <a:gd name="T20" fmla="*/ 80 w 115"/>
                <a:gd name="T21" fmla="*/ 136 h 146"/>
                <a:gd name="T22" fmla="*/ 97 w 115"/>
                <a:gd name="T23" fmla="*/ 100 h 146"/>
                <a:gd name="T24" fmla="*/ 115 w 115"/>
                <a:gd name="T25"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6">
                  <a:moveTo>
                    <a:pt x="115" y="58"/>
                  </a:moveTo>
                  <a:cubicBezTo>
                    <a:pt x="115" y="26"/>
                    <a:pt x="89" y="0"/>
                    <a:pt x="57" y="0"/>
                  </a:cubicBezTo>
                  <a:cubicBezTo>
                    <a:pt x="25" y="0"/>
                    <a:pt x="0" y="26"/>
                    <a:pt x="0" y="58"/>
                  </a:cubicBezTo>
                  <a:cubicBezTo>
                    <a:pt x="0" y="74"/>
                    <a:pt x="6" y="88"/>
                    <a:pt x="17" y="99"/>
                  </a:cubicBezTo>
                  <a:cubicBezTo>
                    <a:pt x="34" y="117"/>
                    <a:pt x="35" y="136"/>
                    <a:pt x="35" y="136"/>
                  </a:cubicBezTo>
                  <a:cubicBezTo>
                    <a:pt x="56" y="145"/>
                    <a:pt x="56" y="145"/>
                    <a:pt x="56" y="145"/>
                  </a:cubicBezTo>
                  <a:cubicBezTo>
                    <a:pt x="56" y="146"/>
                    <a:pt x="56" y="146"/>
                    <a:pt x="56" y="146"/>
                  </a:cubicBezTo>
                  <a:cubicBezTo>
                    <a:pt x="57" y="146"/>
                    <a:pt x="57" y="146"/>
                    <a:pt x="57" y="146"/>
                  </a:cubicBezTo>
                  <a:cubicBezTo>
                    <a:pt x="58" y="146"/>
                    <a:pt x="58" y="146"/>
                    <a:pt x="58" y="146"/>
                  </a:cubicBezTo>
                  <a:cubicBezTo>
                    <a:pt x="59" y="145"/>
                    <a:pt x="59" y="145"/>
                    <a:pt x="59" y="145"/>
                  </a:cubicBezTo>
                  <a:cubicBezTo>
                    <a:pt x="80" y="136"/>
                    <a:pt x="80" y="136"/>
                    <a:pt x="80" y="136"/>
                  </a:cubicBezTo>
                  <a:cubicBezTo>
                    <a:pt x="80" y="136"/>
                    <a:pt x="80" y="117"/>
                    <a:pt x="97" y="100"/>
                  </a:cubicBezTo>
                  <a:cubicBezTo>
                    <a:pt x="108" y="89"/>
                    <a:pt x="115" y="74"/>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1"/>
            </a:p>
          </p:txBody>
        </p:sp>
        <p:sp>
          <p:nvSpPr>
            <p:cNvPr id="39" name="Freeform 210">
              <a:extLst>
                <a:ext uri="{FF2B5EF4-FFF2-40B4-BE49-F238E27FC236}">
                  <a16:creationId xmlns:a16="http://schemas.microsoft.com/office/drawing/2014/main" id="{E408B9A7-9E7F-47CF-A1A3-43C511FEF29F}"/>
                </a:ext>
              </a:extLst>
            </p:cNvPr>
            <p:cNvSpPr>
              <a:spLocks noEditPoints="1"/>
            </p:cNvSpPr>
            <p:nvPr/>
          </p:nvSpPr>
          <p:spPr bwMode="auto">
            <a:xfrm>
              <a:off x="7293670" y="4504761"/>
              <a:ext cx="61306" cy="275879"/>
            </a:xfrm>
            <a:custGeom>
              <a:avLst/>
              <a:gdLst>
                <a:gd name="T0" fmla="*/ 1 w 19"/>
                <a:gd name="T1" fmla="*/ 79 h 87"/>
                <a:gd name="T2" fmla="*/ 9 w 19"/>
                <a:gd name="T3" fmla="*/ 71 h 87"/>
                <a:gd name="T4" fmla="*/ 17 w 19"/>
                <a:gd name="T5" fmla="*/ 79 h 87"/>
                <a:gd name="T6" fmla="*/ 9 w 19"/>
                <a:gd name="T7" fmla="*/ 87 h 87"/>
                <a:gd name="T8" fmla="*/ 1 w 19"/>
                <a:gd name="T9" fmla="*/ 79 h 87"/>
                <a:gd name="T10" fmla="*/ 5 w 19"/>
                <a:gd name="T11" fmla="*/ 64 h 87"/>
                <a:gd name="T12" fmla="*/ 0 w 19"/>
                <a:gd name="T13" fmla="*/ 0 h 87"/>
                <a:gd name="T14" fmla="*/ 19 w 19"/>
                <a:gd name="T15" fmla="*/ 0 h 87"/>
                <a:gd name="T16" fmla="*/ 14 w 19"/>
                <a:gd name="T17" fmla="*/ 64 h 87"/>
                <a:gd name="T18" fmla="*/ 5 w 19"/>
                <a:gd name="T19" fmla="*/ 6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87">
                  <a:moveTo>
                    <a:pt x="1" y="79"/>
                  </a:moveTo>
                  <a:cubicBezTo>
                    <a:pt x="1" y="74"/>
                    <a:pt x="5" y="71"/>
                    <a:pt x="9" y="71"/>
                  </a:cubicBezTo>
                  <a:cubicBezTo>
                    <a:pt x="14" y="71"/>
                    <a:pt x="17" y="74"/>
                    <a:pt x="17" y="79"/>
                  </a:cubicBezTo>
                  <a:cubicBezTo>
                    <a:pt x="17" y="84"/>
                    <a:pt x="14" y="87"/>
                    <a:pt x="9" y="87"/>
                  </a:cubicBezTo>
                  <a:cubicBezTo>
                    <a:pt x="5" y="87"/>
                    <a:pt x="1" y="84"/>
                    <a:pt x="1" y="79"/>
                  </a:cubicBezTo>
                  <a:close/>
                  <a:moveTo>
                    <a:pt x="5" y="64"/>
                  </a:moveTo>
                  <a:cubicBezTo>
                    <a:pt x="0" y="0"/>
                    <a:pt x="0" y="0"/>
                    <a:pt x="0" y="0"/>
                  </a:cubicBezTo>
                  <a:cubicBezTo>
                    <a:pt x="19" y="0"/>
                    <a:pt x="19" y="0"/>
                    <a:pt x="19" y="0"/>
                  </a:cubicBezTo>
                  <a:cubicBezTo>
                    <a:pt x="14" y="64"/>
                    <a:pt x="14" y="64"/>
                    <a:pt x="14" y="64"/>
                  </a:cubicBezTo>
                  <a:lnTo>
                    <a:pt x="5" y="64"/>
                  </a:lnTo>
                  <a:close/>
                </a:path>
              </a:pathLst>
            </a:custGeom>
            <a:solidFill>
              <a:srgbClr val="006E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1"/>
            </a:p>
          </p:txBody>
        </p:sp>
        <p:sp>
          <p:nvSpPr>
            <p:cNvPr id="40" name="Rectangle 214">
              <a:extLst>
                <a:ext uri="{FF2B5EF4-FFF2-40B4-BE49-F238E27FC236}">
                  <a16:creationId xmlns:a16="http://schemas.microsoft.com/office/drawing/2014/main" id="{EF6A7130-5CD1-418F-80F5-236A58EBA0A6}"/>
                </a:ext>
              </a:extLst>
            </p:cNvPr>
            <p:cNvSpPr>
              <a:spLocks noChangeArrowheads="1"/>
            </p:cNvSpPr>
            <p:nvPr/>
          </p:nvSpPr>
          <p:spPr bwMode="auto">
            <a:xfrm>
              <a:off x="7252800" y="4864084"/>
              <a:ext cx="143048" cy="8514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1"/>
            </a:p>
          </p:txBody>
        </p:sp>
      </p:grpSp>
      <p:sp>
        <p:nvSpPr>
          <p:cNvPr id="43" name="Text Placeholder 3">
            <a:extLst>
              <a:ext uri="{FF2B5EF4-FFF2-40B4-BE49-F238E27FC236}">
                <a16:creationId xmlns:a16="http://schemas.microsoft.com/office/drawing/2014/main" id="{BAB0F5A1-CEB1-4C1A-A0DD-FF320E2F30E3}"/>
              </a:ext>
            </a:extLst>
          </p:cNvPr>
          <p:cNvSpPr>
            <a:spLocks noGrp="1"/>
          </p:cNvSpPr>
          <p:nvPr>
            <p:ph type="body" sz="quarter" idx="10" hasCustomPrompt="1"/>
          </p:nvPr>
        </p:nvSpPr>
        <p:spPr>
          <a:xfrm>
            <a:off x="265176" y="2011680"/>
            <a:ext cx="9064366" cy="517065"/>
          </a:xfrm>
        </p:spPr>
        <p:txBody>
          <a:bodyPr wrap="square">
            <a:spAutoFit/>
          </a:bodyPr>
          <a:lstStyle>
            <a:lvl1pPr>
              <a:defRPr sz="2400"/>
            </a:lvl1pPr>
          </a:lstStyle>
          <a:p>
            <a:pPr lvl="0"/>
            <a:r>
              <a:rPr lang="en-US" dirty="0"/>
              <a:t>First level</a:t>
            </a:r>
          </a:p>
        </p:txBody>
      </p:sp>
      <p:sp>
        <p:nvSpPr>
          <p:cNvPr id="49" name="TextBox 48">
            <a:extLst>
              <a:ext uri="{FF2B5EF4-FFF2-40B4-BE49-F238E27FC236}">
                <a16:creationId xmlns:a16="http://schemas.microsoft.com/office/drawing/2014/main" id="{92A6989C-BE96-4864-86C6-EC70D470553C}"/>
              </a:ext>
            </a:extLst>
          </p:cNvPr>
          <p:cNvSpPr txBox="1"/>
          <p:nvPr/>
        </p:nvSpPr>
        <p:spPr>
          <a:xfrm>
            <a:off x="265175" y="292607"/>
            <a:ext cx="11658600" cy="896112"/>
          </a:xfrm>
          <a:prstGeom prst="rect">
            <a:avLst/>
          </a:prstGeom>
          <a:noFill/>
        </p:spPr>
        <p:txBody>
          <a:bodyPr wrap="square" lIns="146304" tIns="91440" rIns="146304" bIns="91440" rtlCol="0">
            <a:noAutofit/>
          </a:bodyPr>
          <a:lstStyle/>
          <a:p>
            <a:pPr>
              <a:lnSpc>
                <a:spcPct val="90000"/>
              </a:lnSpc>
              <a:spcAft>
                <a:spcPts val="600"/>
              </a:spcAft>
            </a:pPr>
            <a:r>
              <a:rPr lang="en-US" sz="4800" b="0" kern="1200" cap="none" spc="-100" baseline="0" dirty="0">
                <a:ln w="3175">
                  <a:noFill/>
                </a:ln>
                <a:solidFill>
                  <a:schemeClr val="accent3"/>
                </a:solidFill>
                <a:effectLst/>
                <a:latin typeface="+mj-lt"/>
                <a:ea typeface="+mn-ea"/>
                <a:cs typeface="Segoe UI" pitchFamily="34" charset="0"/>
              </a:rPr>
              <a:t>Objectives</a:t>
            </a:r>
          </a:p>
        </p:txBody>
      </p:sp>
      <p:sp>
        <p:nvSpPr>
          <p:cNvPr id="22" name="Text Placeholder 5">
            <a:extLst>
              <a:ext uri="{FF2B5EF4-FFF2-40B4-BE49-F238E27FC236}">
                <a16:creationId xmlns:a16="http://schemas.microsoft.com/office/drawing/2014/main" id="{7C7D33A1-8736-4D77-98F6-2FC67812D602}"/>
              </a:ext>
            </a:extLst>
          </p:cNvPr>
          <p:cNvSpPr>
            <a:spLocks noGrp="1"/>
          </p:cNvSpPr>
          <p:nvPr>
            <p:ph type="body" sz="quarter" idx="11"/>
          </p:nvPr>
        </p:nvSpPr>
        <p:spPr>
          <a:xfrm>
            <a:off x="269239" y="1189177"/>
            <a:ext cx="11653523" cy="572464"/>
          </a:xfrm>
        </p:spPr>
        <p:txBody>
          <a:bodyPr/>
          <a:lstStyle>
            <a:lvl1pPr marL="0" indent="0">
              <a:buNone/>
              <a:defRPr sz="2800">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p:txBody>
      </p:sp>
    </p:spTree>
    <p:extLst>
      <p:ext uri="{BB962C8B-B14F-4D97-AF65-F5344CB8AC3E}">
        <p14:creationId xmlns:p14="http://schemas.microsoft.com/office/powerpoint/2010/main" val="309174709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2_Title Bullet Points 1">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wrap="square"/>
          <a:lstStyle>
            <a:lvl1pPr>
              <a:defRPr>
                <a:solidFill>
                  <a:srgbClr val="0078D7"/>
                </a:solidFill>
              </a:defRPr>
            </a:lvl1pPr>
          </a:lstStyle>
          <a:p>
            <a:r>
              <a:rPr lang="en-US"/>
              <a:t>Click to edit Master title style</a:t>
            </a:r>
            <a:endParaRPr lang="en-US" dirty="0"/>
          </a:p>
        </p:txBody>
      </p:sp>
      <p:sp>
        <p:nvSpPr>
          <p:cNvPr id="38" name="Content Placeholder 37"/>
          <p:cNvSpPr>
            <a:spLocks noGrp="1"/>
          </p:cNvSpPr>
          <p:nvPr>
            <p:ph sz="quarter" idx="21"/>
          </p:nvPr>
        </p:nvSpPr>
        <p:spPr>
          <a:xfrm>
            <a:off x="269240" y="1710608"/>
            <a:ext cx="5854029" cy="4553806"/>
          </a:xfrm>
        </p:spPr>
        <p:txBody>
          <a:bodyPr>
            <a:noAutofit/>
          </a:bodyPr>
          <a:lstStyle>
            <a:lvl1pPr marL="0" indent="0">
              <a:buNone/>
              <a:defRPr sz="3137">
                <a:latin typeface="+mj-lt"/>
              </a:defRPr>
            </a:lvl1pPr>
          </a:lstStyle>
          <a:p>
            <a:pPr lvl="0"/>
            <a:r>
              <a:rPr lang="en-US"/>
              <a:t>Edit Master text styles</a:t>
            </a:r>
          </a:p>
        </p:txBody>
      </p:sp>
      <p:sp>
        <p:nvSpPr>
          <p:cNvPr id="12" name="Content Placeholder 32"/>
          <p:cNvSpPr>
            <a:spLocks noGrp="1"/>
          </p:cNvSpPr>
          <p:nvPr>
            <p:ph sz="quarter" idx="17"/>
          </p:nvPr>
        </p:nvSpPr>
        <p:spPr>
          <a:xfrm>
            <a:off x="6245403" y="1710609"/>
            <a:ext cx="2346441" cy="2203133"/>
          </a:xfrm>
          <a:solidFill>
            <a:schemeClr val="accent1"/>
          </a:solidFill>
        </p:spPr>
        <p:txBody>
          <a:bodyPr anchor="ctr">
            <a:noAutofit/>
          </a:bodyPr>
          <a:lstStyle>
            <a:lvl1pPr marL="0" indent="0" algn="ctr">
              <a:buNone/>
              <a:defRPr sz="2353">
                <a:solidFill>
                  <a:schemeClr val="bg1"/>
                </a:solidFill>
                <a:latin typeface="+mj-lt"/>
              </a:defRPr>
            </a:lvl1pPr>
            <a:lvl2pPr marL="336145" indent="0" algn="ctr">
              <a:buNone/>
              <a:defRPr sz="2353">
                <a:solidFill>
                  <a:schemeClr val="bg1"/>
                </a:solidFill>
                <a:latin typeface="+mj-lt"/>
              </a:defRPr>
            </a:lvl2pPr>
            <a:lvl3pPr marL="560241" indent="0" algn="ctr">
              <a:buNone/>
              <a:defRPr sz="2353">
                <a:solidFill>
                  <a:schemeClr val="bg1"/>
                </a:solidFill>
                <a:latin typeface="+mj-lt"/>
              </a:defRPr>
            </a:lvl3pPr>
            <a:lvl4pPr marL="784338" indent="0" algn="ctr">
              <a:buNone/>
              <a:defRPr sz="2353">
                <a:solidFill>
                  <a:schemeClr val="bg1"/>
                </a:solidFill>
                <a:latin typeface="+mj-lt"/>
              </a:defRPr>
            </a:lvl4pPr>
            <a:lvl5pPr marL="1008435" indent="0" algn="ctr">
              <a:buNone/>
              <a:defRPr sz="2353">
                <a:solidFill>
                  <a:schemeClr val="bg1"/>
                </a:solidFill>
                <a:latin typeface="+mj-lt"/>
              </a:defRPr>
            </a:lvl5pPr>
          </a:lstStyle>
          <a:p>
            <a:pPr lvl="0"/>
            <a:r>
              <a:rPr lang="en-US"/>
              <a:t>Edit Master text styles</a:t>
            </a:r>
          </a:p>
        </p:txBody>
      </p:sp>
      <p:sp>
        <p:nvSpPr>
          <p:cNvPr id="13" name="Content Placeholder 32"/>
          <p:cNvSpPr>
            <a:spLocks noGrp="1"/>
          </p:cNvSpPr>
          <p:nvPr>
            <p:ph sz="quarter" idx="18"/>
          </p:nvPr>
        </p:nvSpPr>
        <p:spPr>
          <a:xfrm>
            <a:off x="8713978" y="1710609"/>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145" indent="0" algn="ctr">
              <a:buNone/>
              <a:defRPr sz="2353">
                <a:solidFill>
                  <a:schemeClr val="bg1"/>
                </a:solidFill>
                <a:latin typeface="+mj-lt"/>
              </a:defRPr>
            </a:lvl2pPr>
            <a:lvl3pPr marL="560241" indent="0" algn="ctr">
              <a:buNone/>
              <a:defRPr sz="2353">
                <a:solidFill>
                  <a:schemeClr val="bg1"/>
                </a:solidFill>
                <a:latin typeface="+mj-lt"/>
              </a:defRPr>
            </a:lvl3pPr>
            <a:lvl4pPr marL="784338" indent="0" algn="ctr">
              <a:buNone/>
              <a:defRPr sz="2353">
                <a:solidFill>
                  <a:schemeClr val="bg1"/>
                </a:solidFill>
                <a:latin typeface="+mj-lt"/>
              </a:defRPr>
            </a:lvl4pPr>
            <a:lvl5pPr marL="1008435" indent="0" algn="ctr">
              <a:buNone/>
              <a:defRPr sz="2353">
                <a:solidFill>
                  <a:schemeClr val="bg1"/>
                </a:solidFill>
                <a:latin typeface="+mj-lt"/>
              </a:defRPr>
            </a:lvl5pPr>
          </a:lstStyle>
          <a:p>
            <a:pPr lvl="0"/>
            <a:r>
              <a:rPr lang="en-US"/>
              <a:t>Edit Master text styles</a:t>
            </a:r>
          </a:p>
        </p:txBody>
      </p:sp>
      <p:sp>
        <p:nvSpPr>
          <p:cNvPr id="14" name="Content Placeholder 32"/>
          <p:cNvSpPr>
            <a:spLocks noGrp="1"/>
          </p:cNvSpPr>
          <p:nvPr>
            <p:ph sz="quarter" idx="19"/>
          </p:nvPr>
        </p:nvSpPr>
        <p:spPr>
          <a:xfrm>
            <a:off x="6253381" y="4061280"/>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145" indent="0" algn="ctr">
              <a:buNone/>
              <a:defRPr sz="2353">
                <a:solidFill>
                  <a:schemeClr val="bg1"/>
                </a:solidFill>
                <a:latin typeface="+mj-lt"/>
              </a:defRPr>
            </a:lvl2pPr>
            <a:lvl3pPr marL="560241" indent="0" algn="ctr">
              <a:buNone/>
              <a:defRPr sz="2353">
                <a:solidFill>
                  <a:schemeClr val="bg1"/>
                </a:solidFill>
                <a:latin typeface="+mj-lt"/>
              </a:defRPr>
            </a:lvl3pPr>
            <a:lvl4pPr marL="784338" indent="0" algn="ctr">
              <a:buNone/>
              <a:defRPr sz="2353">
                <a:solidFill>
                  <a:schemeClr val="bg1"/>
                </a:solidFill>
                <a:latin typeface="+mj-lt"/>
              </a:defRPr>
            </a:lvl4pPr>
            <a:lvl5pPr marL="1008435" indent="0" algn="ctr">
              <a:buNone/>
              <a:defRPr sz="2353">
                <a:solidFill>
                  <a:schemeClr val="bg1"/>
                </a:solidFill>
                <a:latin typeface="+mj-lt"/>
              </a:defRPr>
            </a:lvl5pPr>
          </a:lstStyle>
          <a:p>
            <a:pPr lvl="0"/>
            <a:r>
              <a:rPr lang="en-US"/>
              <a:t>Edit Master text styles</a:t>
            </a:r>
          </a:p>
        </p:txBody>
      </p:sp>
      <p:sp>
        <p:nvSpPr>
          <p:cNvPr id="15" name="Content Placeholder 32"/>
          <p:cNvSpPr>
            <a:spLocks noGrp="1"/>
          </p:cNvSpPr>
          <p:nvPr>
            <p:ph sz="quarter" idx="20"/>
          </p:nvPr>
        </p:nvSpPr>
        <p:spPr>
          <a:xfrm>
            <a:off x="8718402" y="4061280"/>
            <a:ext cx="2346441" cy="2203134"/>
          </a:xfrm>
          <a:solidFill>
            <a:srgbClr val="00BCF2"/>
          </a:solidFill>
        </p:spPr>
        <p:txBody>
          <a:bodyPr anchor="ctr">
            <a:noAutofit/>
          </a:bodyPr>
          <a:lstStyle>
            <a:lvl1pPr marL="0" indent="0" algn="ctr">
              <a:buNone/>
              <a:defRPr sz="2353">
                <a:solidFill>
                  <a:schemeClr val="bg1"/>
                </a:solidFill>
                <a:latin typeface="+mj-lt"/>
              </a:defRPr>
            </a:lvl1pPr>
            <a:lvl2pPr marL="336145" indent="0" algn="ctr">
              <a:buNone/>
              <a:defRPr sz="2353">
                <a:solidFill>
                  <a:schemeClr val="bg1"/>
                </a:solidFill>
                <a:latin typeface="+mj-lt"/>
              </a:defRPr>
            </a:lvl2pPr>
            <a:lvl3pPr marL="560241" indent="0" algn="ctr">
              <a:buNone/>
              <a:defRPr sz="2353">
                <a:solidFill>
                  <a:schemeClr val="bg1"/>
                </a:solidFill>
                <a:latin typeface="+mj-lt"/>
              </a:defRPr>
            </a:lvl3pPr>
            <a:lvl4pPr marL="784338" indent="0" algn="ctr">
              <a:buNone/>
              <a:defRPr sz="2353">
                <a:solidFill>
                  <a:schemeClr val="bg1"/>
                </a:solidFill>
                <a:latin typeface="+mj-lt"/>
              </a:defRPr>
            </a:lvl4pPr>
            <a:lvl5pPr marL="1008435" indent="0" algn="ctr">
              <a:buNone/>
              <a:defRPr sz="2353">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335716811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2_Title Bullet Points 2">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wrap="square"/>
          <a:lstStyle>
            <a:lvl1pPr>
              <a:defRPr>
                <a:solidFill>
                  <a:srgbClr val="0078D7"/>
                </a:solidFill>
              </a:defRPr>
            </a:lvl1pPr>
          </a:lstStyle>
          <a:p>
            <a:r>
              <a:rPr lang="en-US"/>
              <a:t>Click to edit Master title style</a:t>
            </a:r>
            <a:endParaRPr lang="en-US" dirty="0"/>
          </a:p>
        </p:txBody>
      </p:sp>
      <p:sp>
        <p:nvSpPr>
          <p:cNvPr id="38" name="Content Placeholder 37"/>
          <p:cNvSpPr>
            <a:spLocks noGrp="1"/>
          </p:cNvSpPr>
          <p:nvPr>
            <p:ph sz="quarter" idx="21"/>
          </p:nvPr>
        </p:nvSpPr>
        <p:spPr>
          <a:xfrm>
            <a:off x="6256445" y="1710607"/>
            <a:ext cx="5672902" cy="4553806"/>
          </a:xfrm>
        </p:spPr>
        <p:txBody>
          <a:bodyPr>
            <a:noAutofit/>
          </a:bodyPr>
          <a:lstStyle>
            <a:lvl1pPr marL="0" indent="0">
              <a:buNone/>
              <a:defRPr sz="3137">
                <a:latin typeface="+mj-lt"/>
              </a:defRPr>
            </a:lvl1pPr>
          </a:lstStyle>
          <a:p>
            <a:pPr lvl="0"/>
            <a:r>
              <a:rPr lang="en-US"/>
              <a:t>Edit Master text styles</a:t>
            </a:r>
          </a:p>
        </p:txBody>
      </p:sp>
      <p:sp>
        <p:nvSpPr>
          <p:cNvPr id="12" name="Content Placeholder 32"/>
          <p:cNvSpPr>
            <a:spLocks noGrp="1"/>
          </p:cNvSpPr>
          <p:nvPr>
            <p:ph sz="quarter" idx="17"/>
          </p:nvPr>
        </p:nvSpPr>
        <p:spPr>
          <a:xfrm>
            <a:off x="1315067" y="1710608"/>
            <a:ext cx="2346441" cy="2203133"/>
          </a:xfrm>
          <a:solidFill>
            <a:schemeClr val="accent1"/>
          </a:solidFill>
        </p:spPr>
        <p:txBody>
          <a:bodyPr anchor="ctr">
            <a:noAutofit/>
          </a:bodyPr>
          <a:lstStyle>
            <a:lvl1pPr marL="0" indent="0" algn="ctr">
              <a:buNone/>
              <a:defRPr sz="2353">
                <a:solidFill>
                  <a:schemeClr val="bg1"/>
                </a:solidFill>
                <a:latin typeface="+mj-lt"/>
              </a:defRPr>
            </a:lvl1pPr>
            <a:lvl2pPr marL="336145" indent="0" algn="ctr">
              <a:buNone/>
              <a:defRPr sz="2353">
                <a:solidFill>
                  <a:schemeClr val="bg1"/>
                </a:solidFill>
                <a:latin typeface="+mj-lt"/>
              </a:defRPr>
            </a:lvl2pPr>
            <a:lvl3pPr marL="560241" indent="0" algn="ctr">
              <a:buNone/>
              <a:defRPr sz="2353">
                <a:solidFill>
                  <a:schemeClr val="bg1"/>
                </a:solidFill>
                <a:latin typeface="+mj-lt"/>
              </a:defRPr>
            </a:lvl3pPr>
            <a:lvl4pPr marL="784338" indent="0" algn="ctr">
              <a:buNone/>
              <a:defRPr sz="2353">
                <a:solidFill>
                  <a:schemeClr val="bg1"/>
                </a:solidFill>
                <a:latin typeface="+mj-lt"/>
              </a:defRPr>
            </a:lvl4pPr>
            <a:lvl5pPr marL="1008435" indent="0" algn="ctr">
              <a:buNone/>
              <a:defRPr sz="2353">
                <a:solidFill>
                  <a:schemeClr val="bg1"/>
                </a:solidFill>
                <a:latin typeface="+mj-lt"/>
              </a:defRPr>
            </a:lvl5pPr>
          </a:lstStyle>
          <a:p>
            <a:pPr lvl="0"/>
            <a:r>
              <a:rPr lang="en-US"/>
              <a:t>Edit Master text styles</a:t>
            </a:r>
          </a:p>
        </p:txBody>
      </p:sp>
      <p:sp>
        <p:nvSpPr>
          <p:cNvPr id="14" name="Content Placeholder 32"/>
          <p:cNvSpPr>
            <a:spLocks noGrp="1"/>
          </p:cNvSpPr>
          <p:nvPr>
            <p:ph sz="quarter" idx="18"/>
          </p:nvPr>
        </p:nvSpPr>
        <p:spPr>
          <a:xfrm>
            <a:off x="3783642" y="1710608"/>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145" indent="0" algn="ctr">
              <a:buNone/>
              <a:defRPr sz="2353">
                <a:solidFill>
                  <a:schemeClr val="bg1"/>
                </a:solidFill>
                <a:latin typeface="+mj-lt"/>
              </a:defRPr>
            </a:lvl2pPr>
            <a:lvl3pPr marL="560241" indent="0" algn="ctr">
              <a:buNone/>
              <a:defRPr sz="2353">
                <a:solidFill>
                  <a:schemeClr val="bg1"/>
                </a:solidFill>
                <a:latin typeface="+mj-lt"/>
              </a:defRPr>
            </a:lvl3pPr>
            <a:lvl4pPr marL="784338" indent="0" algn="ctr">
              <a:buNone/>
              <a:defRPr sz="2353">
                <a:solidFill>
                  <a:schemeClr val="bg1"/>
                </a:solidFill>
                <a:latin typeface="+mj-lt"/>
              </a:defRPr>
            </a:lvl4pPr>
            <a:lvl5pPr marL="1008435" indent="0" algn="ctr">
              <a:buNone/>
              <a:defRPr sz="2353">
                <a:solidFill>
                  <a:schemeClr val="bg1"/>
                </a:solidFill>
                <a:latin typeface="+mj-lt"/>
              </a:defRPr>
            </a:lvl5pPr>
          </a:lstStyle>
          <a:p>
            <a:pPr lvl="0"/>
            <a:r>
              <a:rPr lang="en-US"/>
              <a:t>Edit Master text styles</a:t>
            </a:r>
          </a:p>
        </p:txBody>
      </p:sp>
      <p:sp>
        <p:nvSpPr>
          <p:cNvPr id="15" name="Content Placeholder 32"/>
          <p:cNvSpPr>
            <a:spLocks noGrp="1"/>
          </p:cNvSpPr>
          <p:nvPr>
            <p:ph sz="quarter" idx="20"/>
          </p:nvPr>
        </p:nvSpPr>
        <p:spPr>
          <a:xfrm>
            <a:off x="3788066" y="4061279"/>
            <a:ext cx="2346441" cy="2203134"/>
          </a:xfrm>
          <a:solidFill>
            <a:srgbClr val="00BCF2"/>
          </a:solidFill>
        </p:spPr>
        <p:txBody>
          <a:bodyPr anchor="ctr">
            <a:noAutofit/>
          </a:bodyPr>
          <a:lstStyle>
            <a:lvl1pPr marL="0" indent="0" algn="ctr">
              <a:buNone/>
              <a:defRPr sz="2353">
                <a:solidFill>
                  <a:schemeClr val="bg1"/>
                </a:solidFill>
                <a:latin typeface="+mj-lt"/>
              </a:defRPr>
            </a:lvl1pPr>
            <a:lvl2pPr marL="336145" indent="0" algn="ctr">
              <a:buNone/>
              <a:defRPr sz="2353">
                <a:solidFill>
                  <a:schemeClr val="bg1"/>
                </a:solidFill>
                <a:latin typeface="+mj-lt"/>
              </a:defRPr>
            </a:lvl2pPr>
            <a:lvl3pPr marL="560241" indent="0" algn="ctr">
              <a:buNone/>
              <a:defRPr sz="2353">
                <a:solidFill>
                  <a:schemeClr val="bg1"/>
                </a:solidFill>
                <a:latin typeface="+mj-lt"/>
              </a:defRPr>
            </a:lvl3pPr>
            <a:lvl4pPr marL="784338" indent="0" algn="ctr">
              <a:buNone/>
              <a:defRPr sz="2353">
                <a:solidFill>
                  <a:schemeClr val="bg1"/>
                </a:solidFill>
                <a:latin typeface="+mj-lt"/>
              </a:defRPr>
            </a:lvl4pPr>
            <a:lvl5pPr marL="1008435" indent="0" algn="ctr">
              <a:buNone/>
              <a:defRPr sz="2353">
                <a:solidFill>
                  <a:schemeClr val="bg1"/>
                </a:solidFill>
                <a:latin typeface="+mj-lt"/>
              </a:defRPr>
            </a:lvl5pPr>
          </a:lstStyle>
          <a:p>
            <a:pPr lvl="0"/>
            <a:r>
              <a:rPr lang="en-US"/>
              <a:t>Edit Master text styles</a:t>
            </a:r>
          </a:p>
        </p:txBody>
      </p:sp>
      <p:sp>
        <p:nvSpPr>
          <p:cNvPr id="16" name="Content Placeholder 32"/>
          <p:cNvSpPr>
            <a:spLocks noGrp="1"/>
          </p:cNvSpPr>
          <p:nvPr>
            <p:ph sz="quarter" idx="19"/>
          </p:nvPr>
        </p:nvSpPr>
        <p:spPr>
          <a:xfrm>
            <a:off x="1323045" y="4061279"/>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145" indent="0" algn="ctr">
              <a:buNone/>
              <a:defRPr sz="2353">
                <a:solidFill>
                  <a:schemeClr val="bg1"/>
                </a:solidFill>
                <a:latin typeface="+mj-lt"/>
              </a:defRPr>
            </a:lvl2pPr>
            <a:lvl3pPr marL="560241" indent="0" algn="ctr">
              <a:buNone/>
              <a:defRPr sz="2353">
                <a:solidFill>
                  <a:schemeClr val="bg1"/>
                </a:solidFill>
                <a:latin typeface="+mj-lt"/>
              </a:defRPr>
            </a:lvl3pPr>
            <a:lvl4pPr marL="784338" indent="0" algn="ctr">
              <a:buNone/>
              <a:defRPr sz="2353">
                <a:solidFill>
                  <a:schemeClr val="bg1"/>
                </a:solidFill>
                <a:latin typeface="+mj-lt"/>
              </a:defRPr>
            </a:lvl4pPr>
            <a:lvl5pPr marL="1008435" indent="0" algn="ctr">
              <a:buNone/>
              <a:defRPr sz="2353">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333485213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2_Title Bullet Points 3">
    <p:spTree>
      <p:nvGrpSpPr>
        <p:cNvPr id="1" name=""/>
        <p:cNvGrpSpPr/>
        <p:nvPr/>
      </p:nvGrpSpPr>
      <p:grpSpPr>
        <a:xfrm>
          <a:off x="0" y="0"/>
          <a:ext cx="0" cy="0"/>
          <a:chOff x="0" y="0"/>
          <a:chExt cx="0" cy="0"/>
        </a:xfrm>
      </p:grpSpPr>
      <p:sp>
        <p:nvSpPr>
          <p:cNvPr id="18" name="Title 17"/>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15" name="Content Placeholder 32"/>
          <p:cNvSpPr>
            <a:spLocks noGrp="1"/>
          </p:cNvSpPr>
          <p:nvPr>
            <p:ph sz="quarter" idx="18"/>
          </p:nvPr>
        </p:nvSpPr>
        <p:spPr>
          <a:xfrm>
            <a:off x="1326562" y="1710609"/>
            <a:ext cx="2346441" cy="2203134"/>
          </a:xfrm>
          <a:solidFill>
            <a:srgbClr val="002050"/>
          </a:solidFill>
          <a:ln>
            <a:noFill/>
          </a:ln>
        </p:spPr>
        <p:txBody>
          <a:bodyPr anchor="ctr">
            <a:noAutofit/>
          </a:bodyPr>
          <a:lstStyle>
            <a:lvl1pPr marL="0" indent="0" algn="ctr">
              <a:buNone/>
              <a:defRPr sz="2353">
                <a:solidFill>
                  <a:schemeClr val="bg1"/>
                </a:solidFill>
                <a:latin typeface="+mj-lt"/>
              </a:defRPr>
            </a:lvl1pPr>
            <a:lvl2pPr marL="336145" indent="0" algn="ctr">
              <a:buNone/>
              <a:defRPr sz="2353">
                <a:solidFill>
                  <a:schemeClr val="bg1"/>
                </a:solidFill>
                <a:latin typeface="+mj-lt"/>
              </a:defRPr>
            </a:lvl2pPr>
            <a:lvl3pPr marL="560241" indent="0" algn="ctr">
              <a:buNone/>
              <a:defRPr sz="2353">
                <a:solidFill>
                  <a:schemeClr val="bg1"/>
                </a:solidFill>
                <a:latin typeface="+mj-lt"/>
              </a:defRPr>
            </a:lvl3pPr>
            <a:lvl4pPr marL="784338" indent="0" algn="ctr">
              <a:buNone/>
              <a:defRPr sz="2353">
                <a:solidFill>
                  <a:schemeClr val="bg1"/>
                </a:solidFill>
                <a:latin typeface="+mj-lt"/>
              </a:defRPr>
            </a:lvl4pPr>
            <a:lvl5pPr marL="1008435" indent="0" algn="ctr">
              <a:buNone/>
              <a:defRPr sz="2353">
                <a:solidFill>
                  <a:schemeClr val="bg1"/>
                </a:solidFill>
                <a:latin typeface="+mj-lt"/>
              </a:defRPr>
            </a:lvl5pPr>
          </a:lstStyle>
          <a:p>
            <a:pPr lvl="0"/>
            <a:r>
              <a:rPr lang="en-US"/>
              <a:t>Edit Master text styles</a:t>
            </a:r>
          </a:p>
        </p:txBody>
      </p:sp>
      <p:sp>
        <p:nvSpPr>
          <p:cNvPr id="16" name="Content Placeholder 32"/>
          <p:cNvSpPr>
            <a:spLocks noGrp="1"/>
          </p:cNvSpPr>
          <p:nvPr>
            <p:ph sz="quarter" idx="19"/>
          </p:nvPr>
        </p:nvSpPr>
        <p:spPr>
          <a:xfrm>
            <a:off x="3797268" y="1710609"/>
            <a:ext cx="2335156" cy="2203133"/>
          </a:xfrm>
          <a:solidFill>
            <a:srgbClr val="0078D7"/>
          </a:solidFill>
          <a:ln>
            <a:noFill/>
          </a:ln>
        </p:spPr>
        <p:txBody>
          <a:bodyPr anchor="ctr">
            <a:noAutofit/>
          </a:bodyPr>
          <a:lstStyle>
            <a:lvl1pPr marL="0" indent="0" algn="ctr">
              <a:buNone/>
              <a:defRPr sz="2353">
                <a:solidFill>
                  <a:schemeClr val="bg1"/>
                </a:solidFill>
                <a:latin typeface="+mj-lt"/>
              </a:defRPr>
            </a:lvl1pPr>
            <a:lvl2pPr marL="336145" indent="0" algn="ctr">
              <a:buNone/>
              <a:defRPr sz="2353">
                <a:solidFill>
                  <a:schemeClr val="bg1"/>
                </a:solidFill>
                <a:latin typeface="+mj-lt"/>
              </a:defRPr>
            </a:lvl2pPr>
            <a:lvl3pPr marL="560241" indent="0" algn="ctr">
              <a:buNone/>
              <a:defRPr sz="2353">
                <a:solidFill>
                  <a:schemeClr val="bg1"/>
                </a:solidFill>
                <a:latin typeface="+mj-lt"/>
              </a:defRPr>
            </a:lvl3pPr>
            <a:lvl4pPr marL="784338" indent="0" algn="ctr">
              <a:buNone/>
              <a:defRPr sz="2353">
                <a:solidFill>
                  <a:schemeClr val="bg1"/>
                </a:solidFill>
                <a:latin typeface="+mj-lt"/>
              </a:defRPr>
            </a:lvl4pPr>
            <a:lvl5pPr marL="1008435" indent="0" algn="ctr">
              <a:buNone/>
              <a:defRPr sz="2353">
                <a:solidFill>
                  <a:schemeClr val="bg1"/>
                </a:solidFill>
                <a:latin typeface="+mj-lt"/>
              </a:defRPr>
            </a:lvl5pPr>
          </a:lstStyle>
          <a:p>
            <a:pPr lvl="0"/>
            <a:r>
              <a:rPr lang="en-US"/>
              <a:t>Edit Master text styles</a:t>
            </a:r>
          </a:p>
        </p:txBody>
      </p:sp>
      <p:sp>
        <p:nvSpPr>
          <p:cNvPr id="17" name="Content Placeholder 32"/>
          <p:cNvSpPr>
            <a:spLocks noGrp="1"/>
          </p:cNvSpPr>
          <p:nvPr>
            <p:ph sz="quarter" idx="17"/>
          </p:nvPr>
        </p:nvSpPr>
        <p:spPr>
          <a:xfrm>
            <a:off x="6245403" y="1710609"/>
            <a:ext cx="2346441" cy="2203133"/>
          </a:xfrm>
          <a:solidFill>
            <a:srgbClr val="002050"/>
          </a:solidFill>
          <a:ln>
            <a:noFill/>
          </a:ln>
        </p:spPr>
        <p:txBody>
          <a:bodyPr anchor="ctr">
            <a:noAutofit/>
          </a:bodyPr>
          <a:lstStyle>
            <a:lvl1pPr marL="0" indent="0" algn="ctr">
              <a:buNone/>
              <a:defRPr sz="2353">
                <a:solidFill>
                  <a:schemeClr val="bg1"/>
                </a:solidFill>
                <a:latin typeface="+mj-lt"/>
              </a:defRPr>
            </a:lvl1pPr>
            <a:lvl2pPr marL="336145" indent="0" algn="ctr">
              <a:buNone/>
              <a:defRPr sz="2353">
                <a:solidFill>
                  <a:schemeClr val="bg1"/>
                </a:solidFill>
                <a:latin typeface="+mj-lt"/>
              </a:defRPr>
            </a:lvl2pPr>
            <a:lvl3pPr marL="560241" indent="0" algn="ctr">
              <a:buNone/>
              <a:defRPr sz="2353">
                <a:solidFill>
                  <a:schemeClr val="bg1"/>
                </a:solidFill>
                <a:latin typeface="+mj-lt"/>
              </a:defRPr>
            </a:lvl3pPr>
            <a:lvl4pPr marL="784338" indent="0" algn="ctr">
              <a:buNone/>
              <a:defRPr sz="2353">
                <a:solidFill>
                  <a:schemeClr val="bg1"/>
                </a:solidFill>
                <a:latin typeface="+mj-lt"/>
              </a:defRPr>
            </a:lvl4pPr>
            <a:lvl5pPr marL="1008435" indent="0" algn="ctr">
              <a:buNone/>
              <a:defRPr sz="2353">
                <a:solidFill>
                  <a:schemeClr val="bg1"/>
                </a:solidFill>
                <a:latin typeface="+mj-lt"/>
              </a:defRPr>
            </a:lvl5pPr>
          </a:lstStyle>
          <a:p>
            <a:pPr lvl="0"/>
            <a:r>
              <a:rPr lang="en-US"/>
              <a:t>Edit Master text styles</a:t>
            </a:r>
          </a:p>
        </p:txBody>
      </p:sp>
      <p:sp>
        <p:nvSpPr>
          <p:cNvPr id="19" name="Content Placeholder 32"/>
          <p:cNvSpPr>
            <a:spLocks noGrp="1"/>
          </p:cNvSpPr>
          <p:nvPr>
            <p:ph sz="quarter" idx="20"/>
          </p:nvPr>
        </p:nvSpPr>
        <p:spPr>
          <a:xfrm>
            <a:off x="3797268" y="4061280"/>
            <a:ext cx="2335156" cy="2203134"/>
          </a:xfrm>
          <a:solidFill>
            <a:srgbClr val="00BCF2"/>
          </a:solidFill>
        </p:spPr>
        <p:txBody>
          <a:bodyPr anchor="ctr">
            <a:noAutofit/>
          </a:bodyPr>
          <a:lstStyle>
            <a:lvl1pPr marL="0" indent="0" algn="ctr">
              <a:buNone/>
              <a:defRPr sz="2353">
                <a:solidFill>
                  <a:schemeClr val="bg1"/>
                </a:solidFill>
                <a:latin typeface="+mj-lt"/>
              </a:defRPr>
            </a:lvl1pPr>
            <a:lvl2pPr marL="336145" indent="0" algn="ctr">
              <a:buNone/>
              <a:defRPr sz="2353">
                <a:solidFill>
                  <a:schemeClr val="bg1"/>
                </a:solidFill>
                <a:latin typeface="+mj-lt"/>
              </a:defRPr>
            </a:lvl2pPr>
            <a:lvl3pPr marL="560241" indent="0" algn="ctr">
              <a:buNone/>
              <a:defRPr sz="2353">
                <a:solidFill>
                  <a:schemeClr val="bg1"/>
                </a:solidFill>
                <a:latin typeface="+mj-lt"/>
              </a:defRPr>
            </a:lvl3pPr>
            <a:lvl4pPr marL="784338" indent="0" algn="ctr">
              <a:buNone/>
              <a:defRPr sz="2353">
                <a:solidFill>
                  <a:schemeClr val="bg1"/>
                </a:solidFill>
                <a:latin typeface="+mj-lt"/>
              </a:defRPr>
            </a:lvl4pPr>
            <a:lvl5pPr marL="1008435" indent="0" algn="ctr">
              <a:buNone/>
              <a:defRPr sz="2353">
                <a:solidFill>
                  <a:schemeClr val="bg1"/>
                </a:solidFill>
                <a:latin typeface="+mj-lt"/>
              </a:defRPr>
            </a:lvl5pPr>
          </a:lstStyle>
          <a:p>
            <a:pPr lvl="0"/>
            <a:r>
              <a:rPr lang="en-US"/>
              <a:t>Edit Master text styles</a:t>
            </a:r>
          </a:p>
        </p:txBody>
      </p:sp>
      <p:sp>
        <p:nvSpPr>
          <p:cNvPr id="20" name="Content Placeholder 32"/>
          <p:cNvSpPr>
            <a:spLocks noGrp="1"/>
          </p:cNvSpPr>
          <p:nvPr>
            <p:ph sz="quarter" idx="21"/>
          </p:nvPr>
        </p:nvSpPr>
        <p:spPr>
          <a:xfrm>
            <a:off x="6257231" y="4061280"/>
            <a:ext cx="2346441" cy="2203134"/>
          </a:xfrm>
          <a:solidFill>
            <a:srgbClr val="0078D7"/>
          </a:solidFill>
          <a:ln>
            <a:noFill/>
          </a:ln>
        </p:spPr>
        <p:txBody>
          <a:bodyPr anchor="ctr">
            <a:noAutofit/>
          </a:bodyPr>
          <a:lstStyle>
            <a:lvl1pPr marL="0" indent="0" algn="ctr">
              <a:buNone/>
              <a:defRPr sz="2353">
                <a:solidFill>
                  <a:schemeClr val="bg1"/>
                </a:solidFill>
                <a:latin typeface="+mj-lt"/>
              </a:defRPr>
            </a:lvl1pPr>
            <a:lvl2pPr marL="336145" indent="0" algn="ctr">
              <a:buNone/>
              <a:defRPr sz="2353">
                <a:solidFill>
                  <a:schemeClr val="bg1"/>
                </a:solidFill>
                <a:latin typeface="+mj-lt"/>
              </a:defRPr>
            </a:lvl2pPr>
            <a:lvl3pPr marL="560241" indent="0" algn="ctr">
              <a:buNone/>
              <a:defRPr sz="2353">
                <a:solidFill>
                  <a:schemeClr val="bg1"/>
                </a:solidFill>
                <a:latin typeface="+mj-lt"/>
              </a:defRPr>
            </a:lvl3pPr>
            <a:lvl4pPr marL="784338" indent="0" algn="ctr">
              <a:buNone/>
              <a:defRPr sz="2353">
                <a:solidFill>
                  <a:schemeClr val="bg1"/>
                </a:solidFill>
                <a:latin typeface="+mj-lt"/>
              </a:defRPr>
            </a:lvl4pPr>
            <a:lvl5pPr marL="1008435" indent="0" algn="ctr">
              <a:buNone/>
              <a:defRPr sz="2353">
                <a:solidFill>
                  <a:schemeClr val="bg1"/>
                </a:solidFill>
                <a:latin typeface="+mj-lt"/>
              </a:defRPr>
            </a:lvl5pPr>
          </a:lstStyle>
          <a:p>
            <a:pPr lvl="0"/>
            <a:r>
              <a:rPr lang="en-US"/>
              <a:t>Edit Master text styles</a:t>
            </a:r>
          </a:p>
        </p:txBody>
      </p:sp>
      <p:sp>
        <p:nvSpPr>
          <p:cNvPr id="21" name="Content Placeholder 32"/>
          <p:cNvSpPr>
            <a:spLocks noGrp="1"/>
          </p:cNvSpPr>
          <p:nvPr>
            <p:ph sz="quarter" idx="22"/>
          </p:nvPr>
        </p:nvSpPr>
        <p:spPr>
          <a:xfrm>
            <a:off x="8718401" y="4061280"/>
            <a:ext cx="2346441" cy="2203134"/>
          </a:xfrm>
          <a:solidFill>
            <a:srgbClr val="00BCF2"/>
          </a:solidFill>
          <a:ln>
            <a:noFill/>
          </a:ln>
        </p:spPr>
        <p:txBody>
          <a:bodyPr anchor="ctr">
            <a:noAutofit/>
          </a:bodyPr>
          <a:lstStyle>
            <a:lvl1pPr marL="0" indent="0" algn="ctr">
              <a:buNone/>
              <a:defRPr sz="2353">
                <a:solidFill>
                  <a:schemeClr val="bg1"/>
                </a:solidFill>
                <a:latin typeface="+mj-lt"/>
              </a:defRPr>
            </a:lvl1pPr>
            <a:lvl2pPr marL="336145" indent="0" algn="ctr">
              <a:buNone/>
              <a:defRPr sz="2353">
                <a:solidFill>
                  <a:schemeClr val="bg1"/>
                </a:solidFill>
                <a:latin typeface="+mj-lt"/>
              </a:defRPr>
            </a:lvl2pPr>
            <a:lvl3pPr marL="560241" indent="0" algn="ctr">
              <a:buNone/>
              <a:defRPr sz="2353">
                <a:solidFill>
                  <a:schemeClr val="bg1"/>
                </a:solidFill>
                <a:latin typeface="+mj-lt"/>
              </a:defRPr>
            </a:lvl3pPr>
            <a:lvl4pPr marL="784338" indent="0" algn="ctr">
              <a:buNone/>
              <a:defRPr sz="2353">
                <a:solidFill>
                  <a:schemeClr val="bg1"/>
                </a:solidFill>
                <a:latin typeface="+mj-lt"/>
              </a:defRPr>
            </a:lvl4pPr>
            <a:lvl5pPr marL="1008435" indent="0" algn="ctr">
              <a:buNone/>
              <a:defRPr sz="2353">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333125068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Questions">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903C54-18C5-4399-A845-D9E265D5A7D1}"/>
              </a:ext>
            </a:extLst>
          </p:cNvPr>
          <p:cNvSpPr txBox="1"/>
          <p:nvPr/>
        </p:nvSpPr>
        <p:spPr>
          <a:xfrm>
            <a:off x="269239" y="289511"/>
            <a:ext cx="11658600" cy="896112"/>
          </a:xfrm>
          <a:prstGeom prst="rect">
            <a:avLst/>
          </a:prstGeom>
          <a:noFill/>
        </p:spPr>
        <p:txBody>
          <a:bodyPr wrap="none" lIns="146304" tIns="91440" rIns="146304" bIns="91440"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4800" b="0" i="0" u="none" strike="noStrike" kern="1200" cap="none" spc="0" normalizeH="0" baseline="0" noProof="0" dirty="0">
                <a:ln>
                  <a:noFill/>
                </a:ln>
                <a:solidFill>
                  <a:srgbClr val="0078D7"/>
                </a:solidFill>
                <a:effectLst/>
                <a:uLnTx/>
                <a:uFillTx/>
                <a:latin typeface="+mj-lt"/>
                <a:ea typeface="+mn-ea"/>
                <a:cs typeface="+mn-cs"/>
              </a:rPr>
              <a:t>Questions</a:t>
            </a:r>
            <a:endParaRPr kumimoji="0" lang="en-US" sz="4800" b="0" i="0" u="none" strike="noStrike" kern="1200" cap="none" spc="0" normalizeH="0" baseline="0" noProof="0" dirty="0">
              <a:ln>
                <a:noFill/>
              </a:ln>
              <a:solidFill>
                <a:srgbClr val="0078D7"/>
              </a:solidFill>
              <a:effectLst/>
              <a:uLnTx/>
              <a:uFillTx/>
              <a:latin typeface="+mj-lt"/>
              <a:ea typeface="+mn-ea"/>
              <a:cs typeface="Segoe UI Semibold" panose="020B0702040204020203" pitchFamily="34" charset="0"/>
            </a:endParaRPr>
          </a:p>
        </p:txBody>
      </p:sp>
      <p:pic>
        <p:nvPicPr>
          <p:cNvPr id="6" name="Picture 5">
            <a:extLst>
              <a:ext uri="{FF2B5EF4-FFF2-40B4-BE49-F238E27FC236}">
                <a16:creationId xmlns:a16="http://schemas.microsoft.com/office/drawing/2014/main" id="{EA1604F4-FD14-4176-A036-E0A8DDAC17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3849" y="291549"/>
            <a:ext cx="5019924" cy="6274904"/>
          </a:xfrm>
          <a:prstGeom prst="rect">
            <a:avLst/>
          </a:prstGeom>
        </p:spPr>
      </p:pic>
    </p:spTree>
    <p:extLst>
      <p:ext uri="{BB962C8B-B14F-4D97-AF65-F5344CB8AC3E}">
        <p14:creationId xmlns:p14="http://schemas.microsoft.com/office/powerpoint/2010/main" val="130570940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Version 1.0">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841358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7" name="Text Placeholder 2"/>
          <p:cNvSpPr txBox="1">
            <a:spLocks/>
          </p:cNvSpPr>
          <p:nvPr userDrawn="1"/>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Microsoft Services</a:t>
            </a:r>
            <a:endParaRPr lang="en-US" sz="2353">
              <a:latin typeface="Segoe UI"/>
            </a:endParaRPr>
          </a:p>
        </p:txBody>
      </p:sp>
    </p:spTree>
    <p:extLst>
      <p:ext uri="{BB962C8B-B14F-4D97-AF65-F5344CB8AC3E}">
        <p14:creationId xmlns:p14="http://schemas.microsoft.com/office/powerpoint/2010/main" val="260671869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spTree>
    <p:extLst>
      <p:ext uri="{BB962C8B-B14F-4D97-AF65-F5344CB8AC3E}">
        <p14:creationId xmlns:p14="http://schemas.microsoft.com/office/powerpoint/2010/main" val="168682260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33707"/>
          </a:xfrm>
        </p:spPr>
        <p:txBody>
          <a:bodyPr/>
          <a:lstStyle>
            <a:lvl1pPr marL="0" indent="0">
              <a:buNone/>
              <a:defRPr sz="2800">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025850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833707"/>
          </a:xfrm>
        </p:spPr>
        <p:txBody>
          <a:bodyPr/>
          <a:lstStyle>
            <a:lvl1pPr marL="0" indent="0">
              <a:buNone/>
              <a:defRPr sz="2800">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513671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00072"/>
          </a:xfrm>
        </p:spPr>
        <p:txBody>
          <a:bodyPr>
            <a:sp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696317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175154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955482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697502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p>
            <a:r>
              <a:rPr lang="en-US"/>
              <a:t>Click to edit Master title style</a:t>
            </a:r>
            <a:endParaRPr lang="en-US" dirty="0"/>
          </a:p>
        </p:txBody>
      </p:sp>
      <p:sp>
        <p:nvSpPr>
          <p:cNvPr id="3" name="Rectangle 2"/>
          <p:cNvSpPr/>
          <p:nvPr userDrawn="1"/>
        </p:nvSpPr>
        <p:spPr bwMode="auto">
          <a:xfrm>
            <a:off x="3002162" y="1762387"/>
            <a:ext cx="2346440" cy="2203134"/>
          </a:xfrm>
          <a:prstGeom prst="rect">
            <a:avLst/>
          </a:pr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a:endParaRPr lang="en-GB" sz="2353" dirty="0">
              <a:solidFill>
                <a:schemeClr val="bg2"/>
              </a:solidFill>
              <a:latin typeface="+mj-lt"/>
            </a:endParaRPr>
          </a:p>
        </p:txBody>
      </p:sp>
      <p:sp>
        <p:nvSpPr>
          <p:cNvPr id="4" name="Rectangle 3"/>
          <p:cNvSpPr/>
          <p:nvPr userDrawn="1"/>
        </p:nvSpPr>
        <p:spPr bwMode="auto">
          <a:xfrm>
            <a:off x="542741" y="1762387"/>
            <a:ext cx="2346440" cy="220313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a:endParaRPr lang="en-GB" sz="2353" dirty="0">
              <a:latin typeface="+mj-lt"/>
            </a:endParaRPr>
          </a:p>
        </p:txBody>
      </p:sp>
      <p:sp>
        <p:nvSpPr>
          <p:cNvPr id="5" name="Rectangle 4"/>
          <p:cNvSpPr/>
          <p:nvPr userDrawn="1"/>
        </p:nvSpPr>
        <p:spPr bwMode="auto">
          <a:xfrm>
            <a:off x="3002162" y="4113059"/>
            <a:ext cx="2346440" cy="2203134"/>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a:endParaRPr lang="en-GB" sz="2353" dirty="0">
              <a:latin typeface="+mj-lt"/>
            </a:endParaRPr>
          </a:p>
        </p:txBody>
      </p:sp>
      <p:sp>
        <p:nvSpPr>
          <p:cNvPr id="6" name="Rectangle 5"/>
          <p:cNvSpPr/>
          <p:nvPr userDrawn="1"/>
        </p:nvSpPr>
        <p:spPr bwMode="auto">
          <a:xfrm>
            <a:off x="5461582" y="1762387"/>
            <a:ext cx="2346440" cy="220313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2353" dirty="0">
              <a:latin typeface="+mj-lt"/>
            </a:endParaRPr>
          </a:p>
        </p:txBody>
      </p:sp>
      <p:sp>
        <p:nvSpPr>
          <p:cNvPr id="7" name="Rectangle 6"/>
          <p:cNvSpPr/>
          <p:nvPr userDrawn="1"/>
        </p:nvSpPr>
        <p:spPr bwMode="auto">
          <a:xfrm>
            <a:off x="5461582" y="4113059"/>
            <a:ext cx="2346440" cy="2203134"/>
          </a:xfrm>
          <a:prstGeom prst="rect">
            <a:avLst/>
          </a:pr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a:endParaRPr lang="en-GB" sz="2353" dirty="0">
              <a:solidFill>
                <a:schemeClr val="bg2"/>
              </a:solidFill>
              <a:latin typeface="+mj-lt"/>
            </a:endParaRPr>
          </a:p>
        </p:txBody>
      </p:sp>
      <p:sp>
        <p:nvSpPr>
          <p:cNvPr id="8" name="Rectangle 7"/>
          <p:cNvSpPr/>
          <p:nvPr userDrawn="1"/>
        </p:nvSpPr>
        <p:spPr bwMode="auto">
          <a:xfrm>
            <a:off x="7934581" y="4113058"/>
            <a:ext cx="2346440" cy="2203134"/>
          </a:xfrm>
          <a:prstGeom prst="rect">
            <a:avLst/>
          </a:prstGeom>
          <a:solidFill>
            <a:srgbClr val="9696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a:endParaRPr lang="en-GB" sz="2353" dirty="0">
              <a:latin typeface="+mj-lt"/>
            </a:endParaRPr>
          </a:p>
        </p:txBody>
      </p:sp>
    </p:spTree>
    <p:extLst>
      <p:ext uri="{BB962C8B-B14F-4D97-AF65-F5344CB8AC3E}">
        <p14:creationId xmlns:p14="http://schemas.microsoft.com/office/powerpoint/2010/main" val="4210273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12617259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15288227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853110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0233532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0747868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00072"/>
          </a:xfrm>
        </p:spPr>
        <p:txBody>
          <a:bodyPr>
            <a:spAutoFit/>
          </a:bodyPr>
          <a:lstStyle>
            <a:lvl1pPr>
              <a:defRPr sz="28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Tree>
    <p:extLst>
      <p:ext uri="{BB962C8B-B14F-4D97-AF65-F5344CB8AC3E}">
        <p14:creationId xmlns:p14="http://schemas.microsoft.com/office/powerpoint/2010/main" val="257641240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8410181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88771"/>
            <a:ext cx="5378548" cy="1680460"/>
          </a:xfrm>
        </p:spPr>
        <p:txBody>
          <a:bodyPr wrap="square" anchor="ctr">
            <a:spAutoFit/>
          </a:bodyPr>
          <a:lstStyle>
            <a:lvl1pPr>
              <a:defRPr sz="5399" baseline="0">
                <a:solidFill>
                  <a:schemeClr val="bg1"/>
                </a:soli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18080244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wrap="square">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49595131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88031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423732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93589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584122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030035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79213545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298321"/>
          </a:xfrm>
          <a:prstGeom prst="rect">
            <a:avLst/>
          </a:prstGeom>
        </p:spPr>
        <p:txBody>
          <a:bodyPr/>
          <a:lstStyle>
            <a:lvl1pPr marL="284790" indent="-28479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3438330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00072"/>
          </a:xfrm>
        </p:spPr>
        <p:txBody>
          <a:bodyPr>
            <a:sp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Tree>
    <p:extLst>
      <p:ext uri="{BB962C8B-B14F-4D97-AF65-F5344CB8AC3E}">
        <p14:creationId xmlns:p14="http://schemas.microsoft.com/office/powerpoint/2010/main" val="102063454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Version 1.0">
    <p:spTree>
      <p:nvGrpSpPr>
        <p:cNvPr id="1" name=""/>
        <p:cNvGrpSpPr/>
        <p:nvPr/>
      </p:nvGrpSpPr>
      <p:grpSpPr>
        <a:xfrm>
          <a:off x="0" y="0"/>
          <a:ext cx="0" cy="0"/>
          <a:chOff x="0" y="0"/>
          <a:chExt cx="0" cy="0"/>
        </a:xfrm>
      </p:grpSpPr>
    </p:spTree>
    <p:extLst>
      <p:ext uri="{BB962C8B-B14F-4D97-AF65-F5344CB8AC3E}">
        <p14:creationId xmlns:p14="http://schemas.microsoft.com/office/powerpoint/2010/main" val="64964934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566264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159598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802323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image" Target="../media/image1.png"/><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theme" Target="../theme/theme2.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rm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3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09679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Lst>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xStyles>
    <p:titleStyle>
      <a:lvl1pPr algn="l" defTabSz="914367" rtl="0" eaLnBrk="1" latinLnBrk="0" hangingPunct="1">
        <a:lnSpc>
          <a:spcPct val="90000"/>
        </a:lnSpc>
        <a:spcBef>
          <a:spcPct val="0"/>
        </a:spcBef>
        <a:buNone/>
        <a:defRPr lang="en-US" sz="4800" b="0" kern="1200" cap="none" spc="-100" baseline="0" dirty="0" smtClean="0">
          <a:ln w="3175">
            <a:noFill/>
          </a:ln>
          <a:solidFill>
            <a:srgbClr val="0078D7"/>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none" lIns="146304" tIns="91440" rIns="146304" bIns="91440" rtlCol="0" anchor="t">
            <a:norm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808618678"/>
      </p:ext>
    </p:extLst>
  </p:cSld>
  <p:clrMap bg1="dk1" tx1="lt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Lst>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hf sldNum="0" hdr="0" ftr="0" dt="0"/>
  <p:txStyles>
    <p:titleStyle>
      <a:lvl1pPr algn="l" defTabSz="914367" rtl="0" eaLnBrk="1" latinLnBrk="0" hangingPunct="1">
        <a:lnSpc>
          <a:spcPct val="90000"/>
        </a:lnSpc>
        <a:spcBef>
          <a:spcPct val="0"/>
        </a:spcBef>
        <a:buNone/>
        <a:defRPr lang="en-US" sz="4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hyperlink" Target="http://technet.microsoft.com/en-us/library/cc748917.aspx" TargetMode="External"/><Relationship Id="rId2" Type="http://schemas.openxmlformats.org/officeDocument/2006/relationships/notesSlide" Target="../notesSlides/notesSlide104.xml"/><Relationship Id="rId1" Type="http://schemas.openxmlformats.org/officeDocument/2006/relationships/slideLayout" Target="../slideLayouts/slideLayout6.xml"/><Relationship Id="rId4" Type="http://schemas.openxmlformats.org/officeDocument/2006/relationships/image" Target="../media/image98.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5.png"/></Relationships>
</file>

<file path=ppt/slides/_rels/slide11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0.xml"/><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1.xml"/><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2.xml"/><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13.xml"/><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4.xml"/><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5.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6.xml"/><Relationship Id="rId5" Type="http://schemas.openxmlformats.org/officeDocument/2006/relationships/image" Target="../media/image55.pn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8.xml"/><Relationship Id="rId1" Type="http://schemas.openxmlformats.org/officeDocument/2006/relationships/slideLayout" Target="../slideLayouts/slideLayout6.xml"/><Relationship Id="rId5" Type="http://schemas.openxmlformats.org/officeDocument/2006/relationships/image" Target="../media/image73.png"/><Relationship Id="rId4" Type="http://schemas.openxmlformats.org/officeDocument/2006/relationships/image" Target="../media/image72.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1.xml"/><Relationship Id="rId1" Type="http://schemas.openxmlformats.org/officeDocument/2006/relationships/slideLayout" Target="../slideLayouts/slideLayout6.xml"/><Relationship Id="rId4" Type="http://schemas.openxmlformats.org/officeDocument/2006/relationships/image" Target="../media/image75.png"/></Relationships>
</file>

<file path=ppt/slides/_rels/slide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2.xml"/><Relationship Id="rId1" Type="http://schemas.openxmlformats.org/officeDocument/2006/relationships/slideLayout" Target="../slideLayouts/slideLayout6.xml"/><Relationship Id="rId5" Type="http://schemas.openxmlformats.org/officeDocument/2006/relationships/image" Target="../media/image78.png"/><Relationship Id="rId4" Type="http://schemas.openxmlformats.org/officeDocument/2006/relationships/image" Target="../media/image77.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3.xml"/><Relationship Id="rId1" Type="http://schemas.openxmlformats.org/officeDocument/2006/relationships/slideLayout" Target="../slideLayouts/slideLayout6.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7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4.xml"/><Relationship Id="rId1" Type="http://schemas.openxmlformats.org/officeDocument/2006/relationships/slideLayout" Target="../slideLayouts/slideLayout6.xml"/><Relationship Id="rId4" Type="http://schemas.openxmlformats.org/officeDocument/2006/relationships/image" Target="../media/image85.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82.xml"/><Relationship Id="rId1" Type="http://schemas.openxmlformats.org/officeDocument/2006/relationships/slideLayout" Target="../slideLayouts/slideLayout2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hyperlink" Target="http://msdn.microsoft.com/en-us/library/aa394528(v=VS.85).aspx" TargetMode="External"/><Relationship Id="rId2" Type="http://schemas.openxmlformats.org/officeDocument/2006/relationships/notesSlide" Target="../notesSlides/notesSlide87.xml"/><Relationship Id="rId1" Type="http://schemas.openxmlformats.org/officeDocument/2006/relationships/slideLayout" Target="../slideLayouts/slideLayout6.xml"/><Relationship Id="rId4" Type="http://schemas.openxmlformats.org/officeDocument/2006/relationships/image" Target="../media/image90.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3.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94.xml"/><Relationship Id="rId1" Type="http://schemas.openxmlformats.org/officeDocument/2006/relationships/slideLayout" Target="../slideLayouts/slideLayout2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name="HIDDEN - Slide2">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sz="3921"/>
              <a:t>WorkshopPLUS - Windows Server: Vital Signs Part 1</a:t>
            </a:r>
            <a:endParaRPr lang="en-US" sz="3137" i="1" dirty="0"/>
          </a:p>
        </p:txBody>
      </p:sp>
      <p:sp>
        <p:nvSpPr>
          <p:cNvPr id="2" name="Text Placeholder 1">
            <a:extLst>
              <a:ext uri="{FF2B5EF4-FFF2-40B4-BE49-F238E27FC236}">
                <a16:creationId xmlns:a16="http://schemas.microsoft.com/office/drawing/2014/main" id="{E7BCBFC0-AD22-494C-8769-27F96392D235}"/>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295273563"/>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5826761" cy="5379312"/>
          </a:xfrm>
        </p:spPr>
        <p:txBody>
          <a:bodyPr/>
          <a:lstStyle/>
          <a:p>
            <a:r>
              <a:rPr lang="en-US" dirty="0"/>
              <a:t>In </a:t>
            </a:r>
            <a:r>
              <a:rPr lang="en-US" b="1" dirty="0"/>
              <a:t>Select counters from computer</a:t>
            </a:r>
            <a:r>
              <a:rPr lang="en-US" dirty="0"/>
              <a:t>, type or browse to the computer name, expand the counter type, select each counter, and then click </a:t>
            </a:r>
            <a:r>
              <a:rPr lang="en-US" b="1" dirty="0"/>
              <a:t>Add</a:t>
            </a:r>
            <a:r>
              <a:rPr lang="en-US" dirty="0"/>
              <a:t>. When you are finished, click </a:t>
            </a:r>
            <a:r>
              <a:rPr lang="en-US" b="1" dirty="0"/>
              <a:t>OK</a:t>
            </a:r>
          </a:p>
        </p:txBody>
      </p:sp>
      <p:sp>
        <p:nvSpPr>
          <p:cNvPr id="8" name="Rectangle 2"/>
          <p:cNvSpPr>
            <a:spLocks noGrp="1" noChangeArrowheads="1"/>
          </p:cNvSpPr>
          <p:nvPr>
            <p:ph type="title"/>
          </p:nvPr>
        </p:nvSpPr>
        <p:spPr/>
        <p:txBody>
          <a:bodyPr/>
          <a:lstStyle/>
          <a:p>
            <a:r>
              <a:rPr lang="en-US" dirty="0"/>
              <a:t>Add Counters</a:t>
            </a:r>
          </a:p>
        </p:txBody>
      </p:sp>
      <p:grpSp>
        <p:nvGrpSpPr>
          <p:cNvPr id="6" name="Group 5">
            <a:extLst>
              <a:ext uri="{FF2B5EF4-FFF2-40B4-BE49-F238E27FC236}">
                <a16:creationId xmlns:a16="http://schemas.microsoft.com/office/drawing/2014/main" id="{B4BAFAF9-18C9-4438-9466-04FE50C47477}"/>
              </a:ext>
            </a:extLst>
          </p:cNvPr>
          <p:cNvGrpSpPr/>
          <p:nvPr/>
        </p:nvGrpSpPr>
        <p:grpSpPr>
          <a:xfrm>
            <a:off x="6172200" y="1543858"/>
            <a:ext cx="5822062" cy="4669950"/>
            <a:chOff x="3769132" y="2187564"/>
            <a:chExt cx="5822062" cy="4669950"/>
          </a:xfrm>
        </p:grpSpPr>
        <p:pic>
          <p:nvPicPr>
            <p:cNvPr id="2" name="Picture 1"/>
            <p:cNvPicPr>
              <a:picLocks noChangeAspect="1"/>
            </p:cNvPicPr>
            <p:nvPr/>
          </p:nvPicPr>
          <p:blipFill>
            <a:blip r:embed="rId3"/>
            <a:stretch>
              <a:fillRect/>
            </a:stretch>
          </p:blipFill>
          <p:spPr>
            <a:xfrm>
              <a:off x="3769132" y="2187564"/>
              <a:ext cx="5822062" cy="4669950"/>
            </a:xfrm>
            <a:prstGeom prst="rect">
              <a:avLst/>
            </a:prstGeom>
          </p:spPr>
        </p:pic>
        <p:grpSp>
          <p:nvGrpSpPr>
            <p:cNvPr id="16" name="Group 15"/>
            <p:cNvGrpSpPr/>
            <p:nvPr/>
          </p:nvGrpSpPr>
          <p:grpSpPr>
            <a:xfrm>
              <a:off x="3903109" y="2664546"/>
              <a:ext cx="5564654" cy="4150443"/>
              <a:chOff x="1910625" y="2463281"/>
              <a:chExt cx="5179727" cy="3899295"/>
            </a:xfrm>
          </p:grpSpPr>
          <p:sp>
            <p:nvSpPr>
              <p:cNvPr id="9" name="Rectangle 8"/>
              <p:cNvSpPr/>
              <p:nvPr/>
            </p:nvSpPr>
            <p:spPr bwMode="auto">
              <a:xfrm>
                <a:off x="1910625" y="2463281"/>
                <a:ext cx="2589247" cy="429209"/>
              </a:xfrm>
              <a:prstGeom prst="rect">
                <a:avLst/>
              </a:prstGeom>
              <a:noFill/>
              <a:ln w="38100" cap="flat" cmpd="sng" algn="ctr">
                <a:solidFill>
                  <a:srgbClr val="00660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sp>
            <p:nvSpPr>
              <p:cNvPr id="11" name="Rectangle 10"/>
              <p:cNvSpPr/>
              <p:nvPr/>
            </p:nvSpPr>
            <p:spPr bwMode="auto">
              <a:xfrm>
                <a:off x="1959691" y="3445329"/>
                <a:ext cx="2374325" cy="314133"/>
              </a:xfrm>
              <a:prstGeom prst="rect">
                <a:avLst/>
              </a:prstGeom>
              <a:noFill/>
              <a:ln w="38100" cap="flat" cmpd="sng" algn="ctr">
                <a:solidFill>
                  <a:srgbClr val="00660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sp>
            <p:nvSpPr>
              <p:cNvPr id="13" name="Rectangle 12"/>
              <p:cNvSpPr/>
              <p:nvPr/>
            </p:nvSpPr>
            <p:spPr bwMode="auto">
              <a:xfrm>
                <a:off x="3728677" y="5725858"/>
                <a:ext cx="708670" cy="314133"/>
              </a:xfrm>
              <a:prstGeom prst="rect">
                <a:avLst/>
              </a:prstGeom>
              <a:noFill/>
              <a:ln w="38100" cap="flat" cmpd="sng" algn="ctr">
                <a:solidFill>
                  <a:srgbClr val="00660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sp>
            <p:nvSpPr>
              <p:cNvPr id="14" name="Rectangle 13"/>
              <p:cNvSpPr/>
              <p:nvPr/>
            </p:nvSpPr>
            <p:spPr bwMode="auto">
              <a:xfrm>
                <a:off x="4716027" y="2705879"/>
                <a:ext cx="2374325" cy="314133"/>
              </a:xfrm>
              <a:prstGeom prst="rect">
                <a:avLst/>
              </a:prstGeom>
              <a:noFill/>
              <a:ln w="38100" cap="flat" cmpd="sng" algn="ctr">
                <a:solidFill>
                  <a:srgbClr val="00660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sp>
            <p:nvSpPr>
              <p:cNvPr id="15" name="Rectangle 14"/>
              <p:cNvSpPr/>
              <p:nvPr/>
            </p:nvSpPr>
            <p:spPr bwMode="auto">
              <a:xfrm>
                <a:off x="5858744" y="6048443"/>
                <a:ext cx="708670" cy="314133"/>
              </a:xfrm>
              <a:prstGeom prst="rect">
                <a:avLst/>
              </a:prstGeom>
              <a:noFill/>
              <a:ln w="38100" cap="flat" cmpd="sng" algn="ctr">
                <a:solidFill>
                  <a:srgbClr val="00660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cxnSp>
            <p:nvCxnSpPr>
              <p:cNvPr id="18" name="Straight Arrow Connector 17"/>
              <p:cNvCxnSpPr>
                <a:endCxn id="11" idx="0"/>
              </p:cNvCxnSpPr>
              <p:nvPr/>
            </p:nvCxnSpPr>
            <p:spPr bwMode="auto">
              <a:xfrm flipH="1">
                <a:off x="3146854" y="2857502"/>
                <a:ext cx="3658" cy="587828"/>
              </a:xfrm>
              <a:prstGeom prst="straightConnector1">
                <a:avLst/>
              </a:prstGeom>
              <a:solidFill>
                <a:schemeClr val="bg1"/>
              </a:solidFill>
              <a:ln w="38100" cap="flat" cmpd="sng" algn="ctr">
                <a:solidFill>
                  <a:srgbClr val="006600"/>
                </a:solidFill>
                <a:prstDash val="solid"/>
                <a:round/>
                <a:headEnd type="none" w="med" len="med"/>
                <a:tailEnd type="arrow"/>
              </a:ln>
              <a:effectLst/>
            </p:spPr>
          </p:cxnSp>
          <p:cxnSp>
            <p:nvCxnSpPr>
              <p:cNvPr id="20" name="Straight Arrow Connector 19"/>
              <p:cNvCxnSpPr/>
              <p:nvPr/>
            </p:nvCxnSpPr>
            <p:spPr bwMode="auto">
              <a:xfrm>
                <a:off x="3253844" y="3794451"/>
                <a:ext cx="669431" cy="1915885"/>
              </a:xfrm>
              <a:prstGeom prst="straightConnector1">
                <a:avLst/>
              </a:prstGeom>
              <a:solidFill>
                <a:schemeClr val="bg1"/>
              </a:solidFill>
              <a:ln w="38100" cap="flat" cmpd="sng" algn="ctr">
                <a:solidFill>
                  <a:srgbClr val="006600"/>
                </a:solidFill>
                <a:prstDash val="solid"/>
                <a:round/>
                <a:headEnd type="none" w="med" len="med"/>
                <a:tailEnd type="arrow"/>
              </a:ln>
              <a:effectLst/>
            </p:spPr>
          </p:cxnSp>
          <p:cxnSp>
            <p:nvCxnSpPr>
              <p:cNvPr id="23" name="Straight Arrow Connector 22"/>
              <p:cNvCxnSpPr/>
              <p:nvPr/>
            </p:nvCxnSpPr>
            <p:spPr bwMode="auto">
              <a:xfrm flipV="1">
                <a:off x="4216357" y="3020013"/>
                <a:ext cx="499669" cy="2674773"/>
              </a:xfrm>
              <a:prstGeom prst="straightConnector1">
                <a:avLst/>
              </a:prstGeom>
              <a:solidFill>
                <a:schemeClr val="bg1"/>
              </a:solidFill>
              <a:ln w="38100" cap="flat" cmpd="sng" algn="ctr">
                <a:solidFill>
                  <a:srgbClr val="006600"/>
                </a:solidFill>
                <a:prstDash val="solid"/>
                <a:round/>
                <a:headEnd type="none" w="med" len="med"/>
                <a:tailEnd type="arrow"/>
              </a:ln>
              <a:effectLst/>
            </p:spPr>
          </p:cxnSp>
          <p:cxnSp>
            <p:nvCxnSpPr>
              <p:cNvPr id="26" name="Straight Arrow Connector 25"/>
              <p:cNvCxnSpPr>
                <a:stCxn id="14" idx="2"/>
              </p:cNvCxnSpPr>
              <p:nvPr/>
            </p:nvCxnSpPr>
            <p:spPr bwMode="auto">
              <a:xfrm>
                <a:off x="5903190" y="3020012"/>
                <a:ext cx="323589" cy="2988478"/>
              </a:xfrm>
              <a:prstGeom prst="straightConnector1">
                <a:avLst/>
              </a:prstGeom>
              <a:solidFill>
                <a:schemeClr val="bg1"/>
              </a:solidFill>
              <a:ln w="38100" cap="flat" cmpd="sng" algn="ctr">
                <a:solidFill>
                  <a:srgbClr val="006600"/>
                </a:solidFill>
                <a:prstDash val="solid"/>
                <a:round/>
                <a:headEnd type="none" w="med" len="med"/>
                <a:tailEnd type="arrow"/>
              </a:ln>
              <a:effectLst/>
            </p:spPr>
          </p:cxnSp>
        </p:grpSp>
      </p:grpSp>
    </p:spTree>
    <p:extLst>
      <p:ext uri="{BB962C8B-B14F-4D97-AF65-F5344CB8AC3E}">
        <p14:creationId xmlns:p14="http://schemas.microsoft.com/office/powerpoint/2010/main" val="173404682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a:t>Resource exhaustion can be graphed as downward trends</a:t>
            </a:r>
            <a:endParaRPr lang="en-US" dirty="0"/>
          </a:p>
        </p:txBody>
      </p:sp>
      <p:sp>
        <p:nvSpPr>
          <p:cNvPr id="2" name="Title 1"/>
          <p:cNvSpPr>
            <a:spLocks noGrp="1"/>
          </p:cNvSpPr>
          <p:nvPr>
            <p:ph type="title"/>
          </p:nvPr>
        </p:nvSpPr>
        <p:spPr/>
        <p:txBody>
          <a:bodyPr/>
          <a:lstStyle/>
          <a:p>
            <a:r>
              <a:rPr lang="en-US"/>
              <a:t>Downward Trends</a:t>
            </a:r>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5901" y="1862582"/>
            <a:ext cx="7058612" cy="379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116634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a:t>Performance bottleneck graphs cross imaginary threshold lines</a:t>
            </a:r>
            <a:endParaRPr lang="en-US" dirty="0"/>
          </a:p>
        </p:txBody>
      </p:sp>
      <p:sp>
        <p:nvSpPr>
          <p:cNvPr id="2" name="Title 1"/>
          <p:cNvSpPr>
            <a:spLocks noGrp="1"/>
          </p:cNvSpPr>
          <p:nvPr>
            <p:ph type="title"/>
          </p:nvPr>
        </p:nvSpPr>
        <p:spPr/>
        <p:txBody>
          <a:bodyPr/>
          <a:lstStyle/>
          <a:p>
            <a:r>
              <a:rPr lang="en-US"/>
              <a:t>Crossing a Threshold</a:t>
            </a:r>
            <a:endParaRPr lang="en-US"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6541" y="2089935"/>
            <a:ext cx="7418922" cy="4218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400430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0"/>
          </p:nvPr>
        </p:nvSpPr>
        <p:spPr/>
        <p:txBody>
          <a:bodyPr/>
          <a:lstStyle/>
          <a:p>
            <a:r>
              <a:rPr lang="en-US" dirty="0"/>
              <a:t>Inverse relationship graphs show cause and effect</a:t>
            </a:r>
          </a:p>
        </p:txBody>
      </p:sp>
      <p:sp>
        <p:nvSpPr>
          <p:cNvPr id="2" name="Title 1"/>
          <p:cNvSpPr>
            <a:spLocks noGrp="1"/>
          </p:cNvSpPr>
          <p:nvPr>
            <p:ph type="title"/>
          </p:nvPr>
        </p:nvSpPr>
        <p:spPr/>
        <p:txBody>
          <a:bodyPr/>
          <a:lstStyle/>
          <a:p>
            <a:r>
              <a:rPr lang="en-US"/>
              <a:t>Inverse Relationships</a:t>
            </a:r>
            <a:endParaRPr lang="en-US"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9871" y="1706137"/>
            <a:ext cx="7150673" cy="4242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514576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Sympathetic graphs show process resource usage</a:t>
            </a:r>
          </a:p>
        </p:txBody>
      </p:sp>
      <p:sp>
        <p:nvSpPr>
          <p:cNvPr id="2" name="Title 1"/>
          <p:cNvSpPr>
            <a:spLocks noGrp="1"/>
          </p:cNvSpPr>
          <p:nvPr>
            <p:ph type="title"/>
          </p:nvPr>
        </p:nvSpPr>
        <p:spPr/>
        <p:txBody>
          <a:bodyPr/>
          <a:lstStyle/>
          <a:p>
            <a:r>
              <a:rPr lang="en-US"/>
              <a:t>Sympathetic Counters Charts</a:t>
            </a:r>
            <a:endParaRPr lang="en-US"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4472" y="1931853"/>
            <a:ext cx="6803059" cy="3657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534542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This is accomplished by the </a:t>
            </a:r>
            <a:r>
              <a:rPr lang="en-US" dirty="0" err="1"/>
              <a:t>perfmon</a:t>
            </a:r>
            <a:r>
              <a:rPr lang="en-US" dirty="0"/>
              <a:t> /sys /comp switch</a:t>
            </a:r>
          </a:p>
          <a:p>
            <a:r>
              <a:rPr lang="en-US" dirty="0"/>
              <a:t>It allows </a:t>
            </a:r>
            <a:r>
              <a:rPr lang="en-US" dirty="0" err="1"/>
              <a:t>Perfmon</a:t>
            </a:r>
            <a:r>
              <a:rPr lang="en-US" dirty="0"/>
              <a:t> to load and display more than one capture:</a:t>
            </a:r>
          </a:p>
          <a:p>
            <a:pPr lvl="1"/>
            <a:r>
              <a:rPr lang="en-US" dirty="0">
                <a:hlinkClick r:id="rId3"/>
              </a:rPr>
              <a:t>http://technet.microsoft.com/en-us/library/cc748917.aspx</a:t>
            </a:r>
            <a:endParaRPr lang="en-US" dirty="0"/>
          </a:p>
        </p:txBody>
      </p:sp>
      <p:sp>
        <p:nvSpPr>
          <p:cNvPr id="2" name="Title 1"/>
          <p:cNvSpPr>
            <a:spLocks noGrp="1"/>
          </p:cNvSpPr>
          <p:nvPr>
            <p:ph type="title"/>
          </p:nvPr>
        </p:nvSpPr>
        <p:spPr/>
        <p:txBody>
          <a:bodyPr/>
          <a:lstStyle/>
          <a:p>
            <a:r>
              <a:rPr lang="en-US"/>
              <a:t>Comparing Multiple Perfmon Captures</a:t>
            </a:r>
            <a:endParaRPr lang="en-US" dirty="0"/>
          </a:p>
        </p:txBody>
      </p:sp>
      <p:pic>
        <p:nvPicPr>
          <p:cNvPr id="112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5621" y="3017996"/>
            <a:ext cx="5200758" cy="32189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305648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name="HIDDEN - Slide1464">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743299"/>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name="HIDDEN - Slide1465">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132E6D-A6EE-402B-895A-D0B053AB702A}"/>
              </a:ext>
            </a:extLst>
          </p:cNvPr>
          <p:cNvSpPr>
            <a:spLocks noGrp="1"/>
          </p:cNvSpPr>
          <p:nvPr>
            <p:ph type="title"/>
          </p:nvPr>
        </p:nvSpPr>
        <p:spPr/>
        <p:txBody>
          <a:bodyPr wrap="square"/>
          <a:lstStyle/>
          <a:p>
            <a:r>
              <a:rPr lang="en-US"/>
              <a:t>Perfmon error handling</a:t>
            </a:r>
            <a:endParaRPr lang="en-US" dirty="0"/>
          </a:p>
        </p:txBody>
      </p:sp>
    </p:spTree>
    <p:extLst>
      <p:ext uri="{BB962C8B-B14F-4D97-AF65-F5344CB8AC3E}">
        <p14:creationId xmlns:p14="http://schemas.microsoft.com/office/powerpoint/2010/main" val="3930999793"/>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name="HIDDEN - Slide1466">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BC6F63-616D-478D-A91D-8B071350BF64}"/>
              </a:ext>
            </a:extLst>
          </p:cNvPr>
          <p:cNvSpPr>
            <a:spLocks noGrp="1"/>
          </p:cNvSpPr>
          <p:nvPr>
            <p:ph type="title"/>
          </p:nvPr>
        </p:nvSpPr>
        <p:spPr/>
        <p:txBody>
          <a:bodyPr/>
          <a:lstStyle/>
          <a:p>
            <a:r>
              <a:rPr lang="en-US"/>
              <a:t>Interpretation of Errors</a:t>
            </a:r>
            <a:endParaRPr lang="en-US" dirty="0"/>
          </a:p>
        </p:txBody>
      </p:sp>
    </p:spTree>
    <p:extLst>
      <p:ext uri="{BB962C8B-B14F-4D97-AF65-F5344CB8AC3E}">
        <p14:creationId xmlns:p14="http://schemas.microsoft.com/office/powerpoint/2010/main" val="3947054586"/>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Upward trend vs. Daily work loads</a:t>
            </a:r>
          </a:p>
          <a:p>
            <a:r>
              <a:rPr lang="en-US" dirty="0"/>
              <a:t>Counter graph appears to have a value of 100</a:t>
            </a:r>
          </a:p>
          <a:p>
            <a:r>
              <a:rPr lang="en-US" dirty="0"/>
              <a:t>Counter graph appears to have a value of 0</a:t>
            </a:r>
          </a:p>
          <a:p>
            <a:r>
              <a:rPr lang="en-US" dirty="0"/>
              <a:t>No data appears to be graphed</a:t>
            </a:r>
          </a:p>
          <a:p>
            <a:r>
              <a:rPr lang="en-US" dirty="0"/>
              <a:t>Not understanding the counter you graphed</a:t>
            </a:r>
          </a:p>
        </p:txBody>
      </p:sp>
      <p:sp>
        <p:nvSpPr>
          <p:cNvPr id="2" name="Title 1"/>
          <p:cNvSpPr>
            <a:spLocks noGrp="1"/>
          </p:cNvSpPr>
          <p:nvPr>
            <p:ph type="title"/>
          </p:nvPr>
        </p:nvSpPr>
        <p:spPr/>
        <p:txBody>
          <a:bodyPr/>
          <a:lstStyle/>
          <a:p>
            <a:r>
              <a:rPr lang="en-US" dirty="0"/>
              <a:t>Common Chart Interpretation Errors</a:t>
            </a:r>
          </a:p>
        </p:txBody>
      </p:sp>
    </p:spTree>
    <p:extLst>
      <p:ext uri="{BB962C8B-B14F-4D97-AF65-F5344CB8AC3E}">
        <p14:creationId xmlns:p14="http://schemas.microsoft.com/office/powerpoint/2010/main" val="204079071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Upward Trend vs. Daily Work Loads</a:t>
            </a:r>
            <a:endParaRPr lang="en-US"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5893" y="1231220"/>
            <a:ext cx="6058628" cy="5077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29785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9" name="Rectangle 3"/>
          <p:cNvSpPr>
            <a:spLocks noGrp="1" noChangeArrowheads="1"/>
          </p:cNvSpPr>
          <p:nvPr>
            <p:ph type="body" sz="quarter" idx="10"/>
          </p:nvPr>
        </p:nvSpPr>
        <p:spPr>
          <a:xfrm>
            <a:off x="269239" y="1189177"/>
            <a:ext cx="11653523" cy="1368965"/>
          </a:xfrm>
        </p:spPr>
        <p:txBody>
          <a:bodyPr/>
          <a:lstStyle/>
          <a:p>
            <a:pPr marL="0" indent="0">
              <a:buNone/>
            </a:pPr>
            <a:r>
              <a:rPr lang="en-US" dirty="0"/>
              <a:t>To learn more about a counter, show the counter description</a:t>
            </a:r>
          </a:p>
          <a:p>
            <a:pPr marL="914225" lvl="1" indent="-457112">
              <a:buFont typeface="+mj-lt"/>
              <a:buAutoNum type="arabicPeriod"/>
            </a:pPr>
            <a:r>
              <a:rPr lang="en-US" dirty="0"/>
              <a:t>Click the </a:t>
            </a:r>
            <a:r>
              <a:rPr lang="en-US" b="1" dirty="0"/>
              <a:t>Add Counters</a:t>
            </a:r>
            <a:r>
              <a:rPr lang="en-US" dirty="0"/>
              <a:t> button      . </a:t>
            </a:r>
          </a:p>
          <a:p>
            <a:pPr marL="914225" lvl="1" indent="-457112">
              <a:buFont typeface="+mj-lt"/>
              <a:buAutoNum type="arabicPeriod"/>
            </a:pPr>
            <a:r>
              <a:rPr lang="en-US" dirty="0"/>
              <a:t>Select a counter, and then select </a:t>
            </a:r>
            <a:r>
              <a:rPr lang="en-US" b="1" dirty="0"/>
              <a:t>Show Description</a:t>
            </a:r>
            <a:endParaRPr lang="en-US" dirty="0"/>
          </a:p>
        </p:txBody>
      </p:sp>
      <p:sp>
        <p:nvSpPr>
          <p:cNvPr id="674818" name="Rectangle 2"/>
          <p:cNvSpPr>
            <a:spLocks noGrp="1" noChangeArrowheads="1"/>
          </p:cNvSpPr>
          <p:nvPr>
            <p:ph type="title"/>
          </p:nvPr>
        </p:nvSpPr>
        <p:spPr/>
        <p:txBody>
          <a:bodyPr/>
          <a:lstStyle/>
          <a:p>
            <a:r>
              <a:rPr lang="en-US" dirty="0"/>
              <a:t>Show a Counter Description</a:t>
            </a:r>
          </a:p>
        </p:txBody>
      </p:sp>
      <p:grpSp>
        <p:nvGrpSpPr>
          <p:cNvPr id="4" name="Group 3">
            <a:extLst>
              <a:ext uri="{FF2B5EF4-FFF2-40B4-BE49-F238E27FC236}">
                <a16:creationId xmlns:a16="http://schemas.microsoft.com/office/drawing/2014/main" id="{99503CF8-A0D4-42AC-8F91-8B885FF96DF0}"/>
              </a:ext>
            </a:extLst>
          </p:cNvPr>
          <p:cNvGrpSpPr/>
          <p:nvPr/>
        </p:nvGrpSpPr>
        <p:grpSpPr>
          <a:xfrm>
            <a:off x="2379468" y="2458631"/>
            <a:ext cx="7046761" cy="4399369"/>
            <a:chOff x="2566491" y="2458145"/>
            <a:chExt cx="7046761" cy="4399369"/>
          </a:xfrm>
        </p:grpSpPr>
        <p:pic>
          <p:nvPicPr>
            <p:cNvPr id="2" name="Picture 1"/>
            <p:cNvPicPr>
              <a:picLocks noChangeAspect="1"/>
            </p:cNvPicPr>
            <p:nvPr/>
          </p:nvPicPr>
          <p:blipFill>
            <a:blip r:embed="rId3"/>
            <a:stretch>
              <a:fillRect/>
            </a:stretch>
          </p:blipFill>
          <p:spPr>
            <a:xfrm>
              <a:off x="3774063" y="2458145"/>
              <a:ext cx="4792591" cy="4399369"/>
            </a:xfrm>
            <a:prstGeom prst="rect">
              <a:avLst/>
            </a:prstGeom>
          </p:spPr>
        </p:pic>
        <p:sp>
          <p:nvSpPr>
            <p:cNvPr id="47" name="Rectangle 3"/>
            <p:cNvSpPr txBox="1">
              <a:spLocks noChangeArrowheads="1"/>
            </p:cNvSpPr>
            <p:nvPr/>
          </p:nvSpPr>
          <p:spPr bwMode="auto">
            <a:xfrm>
              <a:off x="2566491" y="5586438"/>
              <a:ext cx="7046761" cy="60957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28600" indent="-228600" algn="l" rtl="0" eaLnBrk="1" fontAlgn="base" hangingPunct="1">
                <a:lnSpc>
                  <a:spcPct val="100000"/>
                </a:lnSpc>
                <a:spcBef>
                  <a:spcPts val="600"/>
                </a:spcBef>
                <a:spcAft>
                  <a:spcPct val="0"/>
                </a:spcAft>
                <a:buClr>
                  <a:srgbClr val="8DACD0"/>
                </a:buClr>
                <a:buSzPct val="70000"/>
                <a:buFont typeface="Wingdings" pitchFamily="2" charset="2"/>
                <a:buBlip>
                  <a:blip r:embed="rId4"/>
                </a:buBlip>
                <a:defRPr sz="2400" b="0">
                  <a:solidFill>
                    <a:schemeClr val="tx1"/>
                  </a:solidFill>
                  <a:latin typeface="+mn-lt"/>
                  <a:ea typeface="+mn-ea"/>
                  <a:cs typeface="+mn-cs"/>
                </a:defRPr>
              </a:lvl1pPr>
              <a:lvl2pPr marL="574675" indent="-234950" algn="l" rtl="0" eaLnBrk="1" fontAlgn="base" hangingPunct="1">
                <a:lnSpc>
                  <a:spcPct val="100000"/>
                </a:lnSpc>
                <a:spcBef>
                  <a:spcPts val="600"/>
                </a:spcBef>
                <a:spcAft>
                  <a:spcPct val="0"/>
                </a:spcAft>
                <a:buClr>
                  <a:schemeClr val="accent2">
                    <a:lumMod val="75000"/>
                  </a:schemeClr>
                </a:buClr>
                <a:buFont typeface="Arial" pitchFamily="34" charset="0"/>
                <a:buChar char="•"/>
                <a:defRPr sz="2200">
                  <a:solidFill>
                    <a:schemeClr val="tx1"/>
                  </a:solidFill>
                  <a:latin typeface="+mn-lt"/>
                </a:defRPr>
              </a:lvl2pPr>
              <a:lvl3pPr marL="914400" indent="-227013" algn="l" rtl="0" eaLnBrk="1" fontAlgn="base" hangingPunct="1">
                <a:lnSpc>
                  <a:spcPct val="100000"/>
                </a:lnSpc>
                <a:spcBef>
                  <a:spcPts val="600"/>
                </a:spcBef>
                <a:spcAft>
                  <a:spcPct val="0"/>
                </a:spcAft>
                <a:buClr>
                  <a:schemeClr val="accent2">
                    <a:lumMod val="75000"/>
                  </a:schemeClr>
                </a:buClr>
                <a:buSzPct val="70000"/>
                <a:buFont typeface="Courier New" pitchFamily="49" charset="0"/>
                <a:buChar char="o"/>
                <a:defRPr sz="2000">
                  <a:solidFill>
                    <a:schemeClr val="tx1"/>
                  </a:solidFill>
                  <a:latin typeface="+mn-lt"/>
                </a:defRPr>
              </a:lvl3pPr>
              <a:lvl4pPr marL="1141413" indent="0" algn="l" rtl="0" eaLnBrk="1" fontAlgn="base" hangingPunct="1">
                <a:lnSpc>
                  <a:spcPct val="100000"/>
                </a:lnSpc>
                <a:spcBef>
                  <a:spcPts val="600"/>
                </a:spcBef>
                <a:spcAft>
                  <a:spcPct val="0"/>
                </a:spcAft>
                <a:defRPr sz="1800">
                  <a:solidFill>
                    <a:schemeClr val="tx1"/>
                  </a:solidFill>
                  <a:latin typeface="+mn-lt"/>
                </a:defRPr>
              </a:lvl4pPr>
              <a:lvl5pPr marL="1374775" indent="-1588" algn="l" rtl="0" eaLnBrk="1" fontAlgn="base" hangingPunct="1">
                <a:lnSpc>
                  <a:spcPct val="100000"/>
                </a:lnSpc>
                <a:spcBef>
                  <a:spcPts val="600"/>
                </a:spcBef>
                <a:spcAft>
                  <a:spcPct val="0"/>
                </a:spcAft>
                <a:defRPr sz="1600">
                  <a:solidFill>
                    <a:schemeClr val="tx1"/>
                  </a:solidFill>
                  <a:latin typeface="+mn-lt"/>
                </a:defRPr>
              </a:lvl5pPr>
              <a:lvl6pPr marL="1770063" indent="-1588" algn="l" rtl="0" eaLnBrk="1" fontAlgn="base" hangingPunct="1">
                <a:lnSpc>
                  <a:spcPct val="90000"/>
                </a:lnSpc>
                <a:spcBef>
                  <a:spcPct val="40000"/>
                </a:spcBef>
                <a:spcAft>
                  <a:spcPct val="0"/>
                </a:spcAft>
                <a:defRPr sz="2000">
                  <a:solidFill>
                    <a:schemeClr val="tx1"/>
                  </a:solidFill>
                  <a:latin typeface="+mn-lt"/>
                </a:defRPr>
              </a:lvl6pPr>
              <a:lvl7pPr marL="2227263" indent="-1588" algn="l" rtl="0" eaLnBrk="1" fontAlgn="base" hangingPunct="1">
                <a:lnSpc>
                  <a:spcPct val="90000"/>
                </a:lnSpc>
                <a:spcBef>
                  <a:spcPct val="40000"/>
                </a:spcBef>
                <a:spcAft>
                  <a:spcPct val="0"/>
                </a:spcAft>
                <a:defRPr sz="2000">
                  <a:solidFill>
                    <a:schemeClr val="tx1"/>
                  </a:solidFill>
                  <a:latin typeface="+mn-lt"/>
                </a:defRPr>
              </a:lvl7pPr>
              <a:lvl8pPr marL="2684463" indent="-1588" algn="l" rtl="0" eaLnBrk="1" fontAlgn="base" hangingPunct="1">
                <a:lnSpc>
                  <a:spcPct val="90000"/>
                </a:lnSpc>
                <a:spcBef>
                  <a:spcPct val="40000"/>
                </a:spcBef>
                <a:spcAft>
                  <a:spcPct val="0"/>
                </a:spcAft>
                <a:defRPr sz="2000">
                  <a:solidFill>
                    <a:schemeClr val="tx1"/>
                  </a:solidFill>
                  <a:latin typeface="+mn-lt"/>
                </a:defRPr>
              </a:lvl8pPr>
              <a:lvl9pPr marL="3141663" indent="-1588" algn="l" rtl="0" eaLnBrk="1" fontAlgn="base" hangingPunct="1">
                <a:lnSpc>
                  <a:spcPct val="90000"/>
                </a:lnSpc>
                <a:spcBef>
                  <a:spcPct val="40000"/>
                </a:spcBef>
                <a:spcAft>
                  <a:spcPct val="0"/>
                </a:spcAft>
                <a:defRPr sz="2000">
                  <a:solidFill>
                    <a:schemeClr val="tx1"/>
                  </a:solidFill>
                  <a:latin typeface="+mn-lt"/>
                </a:defRPr>
              </a:lvl9pPr>
            </a:lstStyle>
            <a:p>
              <a:pPr marL="0" indent="0" defTabSz="914225">
                <a:buNone/>
              </a:pPr>
              <a:endParaRPr lang="en-US" sz="2000" dirty="0">
                <a:solidFill>
                  <a:prstClr val="black"/>
                </a:solidFill>
                <a:latin typeface="Segoe UI"/>
              </a:endParaRPr>
            </a:p>
          </p:txBody>
        </p:sp>
        <p:grpSp>
          <p:nvGrpSpPr>
            <p:cNvPr id="12" name="Group 11"/>
            <p:cNvGrpSpPr/>
            <p:nvPr/>
          </p:nvGrpSpPr>
          <p:grpSpPr>
            <a:xfrm>
              <a:off x="3774064" y="3728071"/>
              <a:ext cx="4734742" cy="3098027"/>
              <a:chOff x="2215088" y="2296389"/>
              <a:chExt cx="5077006" cy="3256518"/>
            </a:xfrm>
          </p:grpSpPr>
          <p:sp>
            <p:nvSpPr>
              <p:cNvPr id="16" name="Rectangle 15"/>
              <p:cNvSpPr/>
              <p:nvPr/>
            </p:nvSpPr>
            <p:spPr bwMode="auto">
              <a:xfrm>
                <a:off x="2366106" y="2296389"/>
                <a:ext cx="1647397" cy="180399"/>
              </a:xfrm>
              <a:prstGeom prst="rect">
                <a:avLst/>
              </a:prstGeom>
              <a:noFill/>
              <a:ln w="38100" cap="flat" cmpd="sng" algn="ctr">
                <a:solidFill>
                  <a:srgbClr val="00660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sp>
            <p:nvSpPr>
              <p:cNvPr id="17" name="Rectangle 16"/>
              <p:cNvSpPr/>
              <p:nvPr/>
            </p:nvSpPr>
            <p:spPr bwMode="auto">
              <a:xfrm>
                <a:off x="2366105" y="3339745"/>
                <a:ext cx="1756935" cy="180398"/>
              </a:xfrm>
              <a:prstGeom prst="rect">
                <a:avLst/>
              </a:prstGeom>
              <a:noFill/>
              <a:ln w="38100" cap="flat" cmpd="sng" algn="ctr">
                <a:solidFill>
                  <a:srgbClr val="00660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sp>
            <p:nvSpPr>
              <p:cNvPr id="18" name="Rectangle 17"/>
              <p:cNvSpPr/>
              <p:nvPr/>
            </p:nvSpPr>
            <p:spPr bwMode="auto">
              <a:xfrm>
                <a:off x="2215088" y="4673778"/>
                <a:ext cx="821260" cy="216810"/>
              </a:xfrm>
              <a:prstGeom prst="rect">
                <a:avLst/>
              </a:prstGeom>
              <a:noFill/>
              <a:ln w="38100" cap="flat" cmpd="sng" algn="ctr">
                <a:solidFill>
                  <a:srgbClr val="00660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sp>
            <p:nvSpPr>
              <p:cNvPr id="19" name="Rectangle 18"/>
              <p:cNvSpPr/>
              <p:nvPr/>
            </p:nvSpPr>
            <p:spPr bwMode="auto">
              <a:xfrm>
                <a:off x="2269349" y="4989306"/>
                <a:ext cx="5022745" cy="563601"/>
              </a:xfrm>
              <a:prstGeom prst="rect">
                <a:avLst/>
              </a:prstGeom>
              <a:noFill/>
              <a:ln w="38100" cap="flat" cmpd="sng" algn="ctr">
                <a:solidFill>
                  <a:srgbClr val="00660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cxnSp>
            <p:nvCxnSpPr>
              <p:cNvPr id="21" name="Straight Arrow Connector 20"/>
              <p:cNvCxnSpPr>
                <a:stCxn id="16" idx="2"/>
                <a:endCxn id="17" idx="0"/>
              </p:cNvCxnSpPr>
              <p:nvPr/>
            </p:nvCxnSpPr>
            <p:spPr bwMode="auto">
              <a:xfrm>
                <a:off x="3189805" y="2476787"/>
                <a:ext cx="54768" cy="862957"/>
              </a:xfrm>
              <a:prstGeom prst="straightConnector1">
                <a:avLst/>
              </a:prstGeom>
              <a:solidFill>
                <a:schemeClr val="bg1"/>
              </a:solidFill>
              <a:ln w="38100" cap="flat" cmpd="sng" algn="ctr">
                <a:solidFill>
                  <a:srgbClr val="006600"/>
                </a:solidFill>
                <a:prstDash val="solid"/>
                <a:round/>
                <a:headEnd type="none" w="med" len="med"/>
                <a:tailEnd type="arrow"/>
              </a:ln>
              <a:effectLst/>
            </p:spPr>
          </p:cxnSp>
          <p:cxnSp>
            <p:nvCxnSpPr>
              <p:cNvPr id="24" name="Straight Arrow Connector 23"/>
              <p:cNvCxnSpPr>
                <a:endCxn id="18" idx="0"/>
              </p:cNvCxnSpPr>
              <p:nvPr/>
            </p:nvCxnSpPr>
            <p:spPr bwMode="auto">
              <a:xfrm flipH="1">
                <a:off x="2625719" y="3586740"/>
                <a:ext cx="618856" cy="1087038"/>
              </a:xfrm>
              <a:prstGeom prst="straightConnector1">
                <a:avLst/>
              </a:prstGeom>
              <a:solidFill>
                <a:schemeClr val="bg1"/>
              </a:solidFill>
              <a:ln w="38100" cap="flat" cmpd="sng" algn="ctr">
                <a:solidFill>
                  <a:srgbClr val="006600"/>
                </a:solidFill>
                <a:prstDash val="solid"/>
                <a:round/>
                <a:headEnd type="none" w="med" len="med"/>
                <a:tailEnd type="arrow"/>
              </a:ln>
              <a:effectLst/>
            </p:spPr>
          </p:cxnSp>
        </p:grpSp>
      </p:grpSp>
      <p:pic>
        <p:nvPicPr>
          <p:cNvPr id="1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53392" y="1718051"/>
            <a:ext cx="349457" cy="326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201607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Counter Charted Appears to Have a Value of 100</a:t>
            </a: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5530" y="1629056"/>
            <a:ext cx="6439354" cy="4566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234736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Counter Charted Appears to Have a Value of 0</a:t>
            </a:r>
            <a:endParaRPr lang="en-US" dirty="0"/>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9582" y="1311610"/>
            <a:ext cx="6912840" cy="4897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586858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 Data Appears on the Chart</a:t>
            </a: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6856" y="1237569"/>
            <a:ext cx="7296702" cy="5071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645558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Quick Unzooming</a:t>
            </a:r>
            <a:endParaRPr lang="en-US" dirty="0"/>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2726" y="1218522"/>
            <a:ext cx="7064961" cy="5090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546745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 Understanding the Counter You Graphed</a:t>
            </a:r>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3038" y="1414077"/>
            <a:ext cx="6345925" cy="4534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259197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Counter has been graphed but not scaled</a:t>
            </a:r>
          </a:p>
        </p:txBody>
      </p:sp>
      <p:sp>
        <p:nvSpPr>
          <p:cNvPr id="2" name="Title 1"/>
          <p:cNvSpPr>
            <a:spLocks noGrp="1"/>
          </p:cNvSpPr>
          <p:nvPr>
            <p:ph type="title"/>
          </p:nvPr>
        </p:nvSpPr>
        <p:spPr/>
        <p:txBody>
          <a:bodyPr/>
          <a:lstStyle/>
          <a:p>
            <a:r>
              <a:rPr lang="en-US" dirty="0"/>
              <a:t>Scaling: The Art of Telling a Story</a:t>
            </a: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0184" y="1879596"/>
            <a:ext cx="6631634" cy="3925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262366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Counter has been scaled but appears to be a flat line</a:t>
            </a:r>
          </a:p>
        </p:txBody>
      </p:sp>
      <p:sp>
        <p:nvSpPr>
          <p:cNvPr id="2" name="Title 1"/>
          <p:cNvSpPr>
            <a:spLocks noGrp="1"/>
          </p:cNvSpPr>
          <p:nvPr>
            <p:ph type="title"/>
          </p:nvPr>
        </p:nvSpPr>
        <p:spPr/>
        <p:txBody>
          <a:bodyPr/>
          <a:lstStyle/>
          <a:p>
            <a:r>
              <a:rPr lang="en-US" dirty="0"/>
              <a:t>Scaling: The Art of Telling a Story</a:t>
            </a:r>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4948" y="1857499"/>
            <a:ext cx="7022104" cy="4163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987756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10"/>
          </p:nvPr>
        </p:nvSpPr>
        <p:spPr/>
        <p:txBody>
          <a:bodyPr/>
          <a:lstStyle/>
          <a:p>
            <a:r>
              <a:rPr lang="en-US" dirty="0"/>
              <a:t>With proper scaling we can now tell a story</a:t>
            </a:r>
          </a:p>
        </p:txBody>
      </p:sp>
      <p:sp>
        <p:nvSpPr>
          <p:cNvPr id="5" name="Title 1"/>
          <p:cNvSpPr>
            <a:spLocks noGrp="1"/>
          </p:cNvSpPr>
          <p:nvPr>
            <p:ph type="title"/>
          </p:nvPr>
        </p:nvSpPr>
        <p:spPr/>
        <p:txBody>
          <a:bodyPr/>
          <a:lstStyle/>
          <a:p>
            <a:r>
              <a:rPr lang="en-US" dirty="0"/>
              <a:t>Scaling: The Art of Telling a Story</a:t>
            </a: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4948" y="1756038"/>
            <a:ext cx="7022104" cy="4480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745921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name="HIDDEN - Slide1477">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0741506"/>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name="HIDDEN - Slide1478">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132E6D-A6EE-402B-895A-D0B053AB702A}"/>
              </a:ext>
            </a:extLst>
          </p:cNvPr>
          <p:cNvSpPr>
            <a:spLocks noGrp="1"/>
          </p:cNvSpPr>
          <p:nvPr>
            <p:ph type="title"/>
          </p:nvPr>
        </p:nvSpPr>
        <p:spPr/>
        <p:txBody>
          <a:bodyPr wrap="square"/>
          <a:lstStyle/>
          <a:p>
            <a:r>
              <a:rPr lang="en-US"/>
              <a:t>Appendix</a:t>
            </a:r>
            <a:endParaRPr lang="en-US" dirty="0"/>
          </a:p>
        </p:txBody>
      </p:sp>
    </p:spTree>
    <p:extLst>
      <p:ext uri="{BB962C8B-B14F-4D97-AF65-F5344CB8AC3E}">
        <p14:creationId xmlns:p14="http://schemas.microsoft.com/office/powerpoint/2010/main" val="3801459376"/>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71206" y="4702694"/>
            <a:ext cx="3935378" cy="1978658"/>
          </a:xfrm>
          <a:prstGeom prst="rect">
            <a:avLst/>
          </a:prstGeom>
        </p:spPr>
      </p:pic>
      <p:pic>
        <p:nvPicPr>
          <p:cNvPr id="3" name="Picture 2"/>
          <p:cNvPicPr>
            <a:picLocks noChangeAspect="1"/>
          </p:cNvPicPr>
          <p:nvPr/>
        </p:nvPicPr>
        <p:blipFill>
          <a:blip r:embed="rId4"/>
          <a:stretch>
            <a:fillRect/>
          </a:stretch>
        </p:blipFill>
        <p:spPr>
          <a:xfrm>
            <a:off x="3671206" y="2713823"/>
            <a:ext cx="3763928" cy="1915571"/>
          </a:xfrm>
          <a:prstGeom prst="rect">
            <a:avLst/>
          </a:prstGeom>
        </p:spPr>
      </p:pic>
      <p:sp>
        <p:nvSpPr>
          <p:cNvPr id="674818" name="Rectangle 2"/>
          <p:cNvSpPr>
            <a:spLocks noGrp="1" noChangeArrowheads="1"/>
          </p:cNvSpPr>
          <p:nvPr>
            <p:ph type="title"/>
          </p:nvPr>
        </p:nvSpPr>
        <p:spPr/>
        <p:txBody>
          <a:bodyPr/>
          <a:lstStyle/>
          <a:p>
            <a:r>
              <a:rPr lang="en-US"/>
              <a:t>Reading the Counter Path</a:t>
            </a:r>
            <a:endParaRPr lang="en-US" dirty="0"/>
          </a:p>
        </p:txBody>
      </p:sp>
      <p:sp>
        <p:nvSpPr>
          <p:cNvPr id="5" name="Content Placeholder 4"/>
          <p:cNvSpPr>
            <a:spLocks noGrp="1"/>
          </p:cNvSpPr>
          <p:nvPr>
            <p:ph type="body" sz="quarter" idx="10"/>
          </p:nvPr>
        </p:nvSpPr>
        <p:spPr/>
        <p:txBody>
          <a:bodyPr/>
          <a:lstStyle/>
          <a:p>
            <a:r>
              <a:rPr lang="en-US"/>
              <a:t>Syntax Example:</a:t>
            </a:r>
            <a:endParaRPr lang="en-US" dirty="0"/>
          </a:p>
        </p:txBody>
      </p:sp>
      <p:sp>
        <p:nvSpPr>
          <p:cNvPr id="4" name="Rectangle 3"/>
          <p:cNvSpPr/>
          <p:nvPr/>
        </p:nvSpPr>
        <p:spPr bwMode="auto">
          <a:xfrm>
            <a:off x="3671206" y="3410295"/>
            <a:ext cx="2177245" cy="248183"/>
          </a:xfrm>
          <a:prstGeom prst="rect">
            <a:avLst/>
          </a:prstGeom>
          <a:noFill/>
          <a:ln w="19050" cap="flat" cmpd="sng" algn="ctr">
            <a:solidFill>
              <a:srgbClr val="006600"/>
            </a:solidFill>
            <a:prstDash val="solid"/>
            <a:round/>
            <a:headEnd type="none" w="med" len="med"/>
            <a:tailEnd type="none" w="med" len="med"/>
          </a:ln>
          <a:effectLst>
            <a:outerShdw blurRad="50800" dist="50800" dir="5400000" algn="ctr" rotWithShape="0">
              <a:schemeClr val="bg1">
                <a:lumMod val="50000"/>
              </a:schemeClr>
            </a:outerShdw>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a:solidFill>
                <a:prstClr val="black"/>
              </a:solidFill>
              <a:latin typeface="Arial Narrow" pitchFamily="34" charset="0"/>
            </a:endParaRPr>
          </a:p>
        </p:txBody>
      </p:sp>
      <p:sp>
        <p:nvSpPr>
          <p:cNvPr id="14" name="Rectangle 13"/>
          <p:cNvSpPr/>
          <p:nvPr/>
        </p:nvSpPr>
        <p:spPr bwMode="auto">
          <a:xfrm>
            <a:off x="3671206" y="5401634"/>
            <a:ext cx="2249537" cy="223195"/>
          </a:xfrm>
          <a:prstGeom prst="rect">
            <a:avLst/>
          </a:prstGeom>
          <a:noFill/>
          <a:ln w="19050" cap="flat" cmpd="sng" algn="ctr">
            <a:solidFill>
              <a:srgbClr val="006600"/>
            </a:solidFill>
            <a:prstDash val="solid"/>
            <a:round/>
            <a:headEnd type="none" w="med" len="med"/>
            <a:tailEnd type="none" w="med" len="med"/>
          </a:ln>
          <a:effectLst>
            <a:outerShdw blurRad="50800" dist="50800" dir="5400000" algn="ctr" rotWithShape="0">
              <a:schemeClr val="bg1">
                <a:lumMod val="50000"/>
              </a:schemeClr>
            </a:outerShdw>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a:solidFill>
                <a:prstClr val="black"/>
              </a:solidFill>
              <a:latin typeface="Arial Narrow" pitchFamily="34" charset="0"/>
            </a:endParaRPr>
          </a:p>
        </p:txBody>
      </p:sp>
      <p:cxnSp>
        <p:nvCxnSpPr>
          <p:cNvPr id="9" name="Straight Arrow Connector 8"/>
          <p:cNvCxnSpPr>
            <a:endCxn id="4" idx="0"/>
          </p:cNvCxnSpPr>
          <p:nvPr/>
        </p:nvCxnSpPr>
        <p:spPr bwMode="auto">
          <a:xfrm flipH="1">
            <a:off x="4759828" y="2565026"/>
            <a:ext cx="1811913" cy="845269"/>
          </a:xfrm>
          <a:prstGeom prst="straightConnector1">
            <a:avLst/>
          </a:prstGeom>
          <a:solidFill>
            <a:schemeClr val="bg1"/>
          </a:solidFill>
          <a:ln w="22225" cap="flat" cmpd="sng" algn="ctr">
            <a:solidFill>
              <a:srgbClr val="006600"/>
            </a:solidFill>
            <a:prstDash val="solid"/>
            <a:round/>
            <a:headEnd type="none" w="med" len="med"/>
            <a:tailEnd type="arrow"/>
          </a:ln>
          <a:effectLst>
            <a:outerShdw blurRad="50800" dist="50800" dir="5400000" algn="ctr" rotWithShape="0">
              <a:schemeClr val="bg1">
                <a:lumMod val="50000"/>
              </a:schemeClr>
            </a:outerShdw>
          </a:effectLst>
        </p:spPr>
      </p:cxnSp>
      <p:cxnSp>
        <p:nvCxnSpPr>
          <p:cNvPr id="19" name="Straight Arrow Connector 18"/>
          <p:cNvCxnSpPr/>
          <p:nvPr/>
        </p:nvCxnSpPr>
        <p:spPr bwMode="auto">
          <a:xfrm flipH="1">
            <a:off x="4417062" y="2565028"/>
            <a:ext cx="2154681" cy="2836606"/>
          </a:xfrm>
          <a:prstGeom prst="straightConnector1">
            <a:avLst/>
          </a:prstGeom>
          <a:solidFill>
            <a:schemeClr val="bg1"/>
          </a:solidFill>
          <a:ln w="19050" cap="flat" cmpd="sng" algn="ctr">
            <a:solidFill>
              <a:srgbClr val="006600"/>
            </a:solidFill>
            <a:prstDash val="solid"/>
            <a:round/>
            <a:headEnd type="none" w="med" len="med"/>
            <a:tailEnd type="arrow"/>
          </a:ln>
          <a:effectLst>
            <a:outerShdw blurRad="50800" dist="50800" dir="5400000" algn="ctr" rotWithShape="0">
              <a:schemeClr val="bg1">
                <a:lumMod val="50000"/>
              </a:schemeClr>
            </a:outerShdw>
          </a:effectLst>
        </p:spPr>
      </p:cxnSp>
      <p:sp>
        <p:nvSpPr>
          <p:cNvPr id="16" name="TextBox 15"/>
          <p:cNvSpPr txBox="1"/>
          <p:nvPr/>
        </p:nvSpPr>
        <p:spPr>
          <a:xfrm>
            <a:off x="2280118" y="1773052"/>
            <a:ext cx="6623796" cy="767642"/>
          </a:xfrm>
          <a:prstGeom prst="rect">
            <a:avLst/>
          </a:prstGeom>
          <a:solidFill>
            <a:schemeClr val="bg1">
              <a:lumMod val="95000"/>
            </a:schemeClr>
          </a:solidFill>
        </p:spPr>
        <p:txBody>
          <a:bodyPr wrap="square" rtlCol="0">
            <a:spAutoFit/>
          </a:bodyPr>
          <a:lstStyle/>
          <a:p>
            <a:pPr defTabSz="914225" eaLnBrk="0" fontAlgn="base" hangingPunct="0">
              <a:spcBef>
                <a:spcPct val="0"/>
              </a:spcBef>
              <a:spcAft>
                <a:spcPct val="0"/>
              </a:spcAft>
            </a:pPr>
            <a:r>
              <a:rPr lang="en-US" sz="2200" b="1" dirty="0">
                <a:solidFill>
                  <a:srgbClr val="000000"/>
                </a:solidFill>
                <a:latin typeface="Arial Narrow" pitchFamily="34" charset="0"/>
              </a:rPr>
              <a:t>\\Local</a:t>
            </a:r>
            <a:r>
              <a:rPr lang="en-US" sz="2200" b="1" dirty="0">
                <a:solidFill>
                  <a:srgbClr val="00B050"/>
                </a:solidFill>
                <a:latin typeface="Arial Narrow" pitchFamily="34" charset="0"/>
              </a:rPr>
              <a:t>Computer</a:t>
            </a:r>
            <a:r>
              <a:rPr lang="en-US" sz="2200" b="1" dirty="0">
                <a:solidFill>
                  <a:srgbClr val="000000"/>
                </a:solidFill>
                <a:latin typeface="Arial Narrow" pitchFamily="34" charset="0"/>
              </a:rPr>
              <a:t>\</a:t>
            </a:r>
            <a:r>
              <a:rPr lang="en-US" sz="2200" b="1" dirty="0">
                <a:solidFill>
                  <a:srgbClr val="FF0000"/>
                </a:solidFill>
                <a:latin typeface="Arial Narrow" pitchFamily="34" charset="0"/>
              </a:rPr>
              <a:t>Object</a:t>
            </a:r>
            <a:r>
              <a:rPr lang="en-US" sz="2200" b="1" dirty="0">
                <a:solidFill>
                  <a:srgbClr val="000000"/>
                </a:solidFill>
                <a:latin typeface="Arial Narrow" pitchFamily="34" charset="0"/>
              </a:rPr>
              <a:t>(</a:t>
            </a:r>
            <a:r>
              <a:rPr lang="en-US" sz="2200" b="1" dirty="0">
                <a:solidFill>
                  <a:srgbClr val="FFC000"/>
                </a:solidFill>
                <a:latin typeface="Arial Narrow" pitchFamily="34" charset="0"/>
              </a:rPr>
              <a:t>Instance</a:t>
            </a:r>
            <a:r>
              <a:rPr lang="en-US" sz="2200" b="1" dirty="0">
                <a:solidFill>
                  <a:srgbClr val="000000"/>
                </a:solidFill>
                <a:latin typeface="Arial Narrow" pitchFamily="34" charset="0"/>
              </a:rPr>
              <a:t>)\</a:t>
            </a:r>
            <a:r>
              <a:rPr lang="en-US" sz="2200" b="1" dirty="0">
                <a:solidFill>
                  <a:srgbClr val="0070C0"/>
                </a:solidFill>
                <a:latin typeface="Arial Narrow" pitchFamily="34" charset="0"/>
              </a:rPr>
              <a:t>Counter</a:t>
            </a:r>
          </a:p>
          <a:p>
            <a:pPr defTabSz="914225" eaLnBrk="0" fontAlgn="base" hangingPunct="0">
              <a:spcBef>
                <a:spcPct val="0"/>
              </a:spcBef>
              <a:spcAft>
                <a:spcPct val="0"/>
              </a:spcAft>
            </a:pPr>
            <a:r>
              <a:rPr lang="en-US" sz="2200" b="1" dirty="0">
                <a:solidFill>
                  <a:srgbClr val="000000"/>
                </a:solidFill>
                <a:latin typeface="Arial Narrow" pitchFamily="34" charset="0"/>
              </a:rPr>
              <a:t>\\</a:t>
            </a:r>
            <a:r>
              <a:rPr lang="en-US" sz="2200" b="1" dirty="0">
                <a:solidFill>
                  <a:srgbClr val="00B050"/>
                </a:solidFill>
                <a:latin typeface="Arial Narrow" pitchFamily="34" charset="0"/>
              </a:rPr>
              <a:t>RemoteServerName</a:t>
            </a:r>
            <a:r>
              <a:rPr lang="en-US" sz="2200" b="1" dirty="0">
                <a:solidFill>
                  <a:srgbClr val="000000"/>
                </a:solidFill>
                <a:latin typeface="Arial Narrow" pitchFamily="34" charset="0"/>
              </a:rPr>
              <a:t>\</a:t>
            </a:r>
            <a:r>
              <a:rPr lang="en-US" sz="2200" b="1" dirty="0">
                <a:solidFill>
                  <a:srgbClr val="FF0000"/>
                </a:solidFill>
                <a:latin typeface="Arial Narrow" pitchFamily="34" charset="0"/>
              </a:rPr>
              <a:t>Processor</a:t>
            </a:r>
            <a:r>
              <a:rPr lang="en-US" sz="2200" b="1" dirty="0">
                <a:solidFill>
                  <a:srgbClr val="000000"/>
                </a:solidFill>
                <a:latin typeface="Arial Narrow" pitchFamily="34" charset="0"/>
              </a:rPr>
              <a:t>(</a:t>
            </a:r>
            <a:r>
              <a:rPr lang="en-US" sz="2200" b="1" dirty="0">
                <a:solidFill>
                  <a:srgbClr val="FFC000"/>
                </a:solidFill>
                <a:latin typeface="Arial Narrow" pitchFamily="34" charset="0"/>
              </a:rPr>
              <a:t>_Total</a:t>
            </a:r>
            <a:r>
              <a:rPr lang="en-US" sz="2200" b="1" dirty="0">
                <a:solidFill>
                  <a:srgbClr val="000000"/>
                </a:solidFill>
                <a:latin typeface="Arial Narrow" pitchFamily="34" charset="0"/>
              </a:rPr>
              <a:t>)\</a:t>
            </a:r>
            <a:r>
              <a:rPr lang="en-US" sz="2200" b="1" dirty="0">
                <a:solidFill>
                  <a:srgbClr val="0070C0"/>
                </a:solidFill>
                <a:latin typeface="Arial Narrow" pitchFamily="34" charset="0"/>
              </a:rPr>
              <a:t>% Processor Time</a:t>
            </a:r>
            <a:endParaRPr lang="en-US" sz="2200" b="1" dirty="0">
              <a:solidFill>
                <a:srgbClr val="000000"/>
              </a:solidFill>
              <a:latin typeface="Arial Narrow" pitchFamily="34" charset="0"/>
            </a:endParaRPr>
          </a:p>
        </p:txBody>
      </p:sp>
    </p:spTree>
    <p:extLst>
      <p:ext uri="{BB962C8B-B14F-4D97-AF65-F5344CB8AC3E}">
        <p14:creationId xmlns:p14="http://schemas.microsoft.com/office/powerpoint/2010/main" val="665586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name="HIDDEN - Slide1479">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BC6F63-616D-478D-A91D-8B071350BF64}"/>
              </a:ext>
            </a:extLst>
          </p:cNvPr>
          <p:cNvSpPr>
            <a:spLocks noGrp="1"/>
          </p:cNvSpPr>
          <p:nvPr>
            <p:ph type="title"/>
          </p:nvPr>
        </p:nvSpPr>
        <p:spPr/>
        <p:txBody>
          <a:bodyPr/>
          <a:lstStyle/>
          <a:p>
            <a:r>
              <a:rPr lang="en-US"/>
              <a:t>Additional information</a:t>
            </a:r>
            <a:endParaRPr lang="en-US" dirty="0"/>
          </a:p>
        </p:txBody>
      </p:sp>
    </p:spTree>
    <p:extLst>
      <p:ext uri="{BB962C8B-B14F-4D97-AF65-F5344CB8AC3E}">
        <p14:creationId xmlns:p14="http://schemas.microsoft.com/office/powerpoint/2010/main" val="1042113160"/>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You can use </a:t>
            </a:r>
            <a:r>
              <a:rPr lang="en-US" b="1" dirty="0"/>
              <a:t>mmc.exe /32 </a:t>
            </a:r>
            <a:r>
              <a:rPr lang="en-US" dirty="0"/>
              <a:t>with the </a:t>
            </a:r>
            <a:r>
              <a:rPr lang="en-US" b="1" dirty="0"/>
              <a:t>Performance Monitor </a:t>
            </a:r>
            <a:r>
              <a:rPr lang="en-US" dirty="0"/>
              <a:t>snap-in to access 32-bit counters, such as 32-bit third-party products, on a 64-bit machine</a:t>
            </a:r>
          </a:p>
          <a:p>
            <a:r>
              <a:rPr lang="en-US" dirty="0"/>
              <a:t>There are known issues collecting 64-bit performance counters remotely from a 32-bit Windows Operating System</a:t>
            </a:r>
          </a:p>
        </p:txBody>
      </p:sp>
      <p:sp>
        <p:nvSpPr>
          <p:cNvPr id="2" name="Title 1"/>
          <p:cNvSpPr>
            <a:spLocks noGrp="1"/>
          </p:cNvSpPr>
          <p:nvPr>
            <p:ph type="title"/>
          </p:nvPr>
        </p:nvSpPr>
        <p:spPr/>
        <p:txBody>
          <a:bodyPr/>
          <a:lstStyle/>
          <a:p>
            <a:r>
              <a:rPr lang="en-US" dirty="0"/>
              <a:t>Counter Collection on 32-bit and 64-bit Clients</a:t>
            </a:r>
          </a:p>
        </p:txBody>
      </p:sp>
    </p:spTree>
    <p:extLst>
      <p:ext uri="{BB962C8B-B14F-4D97-AF65-F5344CB8AC3E}">
        <p14:creationId xmlns:p14="http://schemas.microsoft.com/office/powerpoint/2010/main" val="218105822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32-bit Performance Monitor cannot access 64-bit counters</a:t>
            </a:r>
          </a:p>
          <a:p>
            <a:r>
              <a:rPr lang="en-US" dirty="0"/>
              <a:t>64-bit Performance Monitor cannot access 32-bit counters</a:t>
            </a:r>
          </a:p>
        </p:txBody>
      </p:sp>
      <p:sp>
        <p:nvSpPr>
          <p:cNvPr id="674818" name="Rectangle 2"/>
          <p:cNvSpPr>
            <a:spLocks noGrp="1" noChangeArrowheads="1"/>
          </p:cNvSpPr>
          <p:nvPr>
            <p:ph type="title"/>
          </p:nvPr>
        </p:nvSpPr>
        <p:spPr/>
        <p:txBody>
          <a:bodyPr>
            <a:normAutofit/>
          </a:bodyPr>
          <a:lstStyle/>
          <a:p>
            <a:r>
              <a:rPr lang="en-US" dirty="0"/>
              <a:t>Counter Collection on 32-bit and 64-bit Clients</a:t>
            </a:r>
          </a:p>
        </p:txBody>
      </p:sp>
      <p:graphicFrame>
        <p:nvGraphicFramePr>
          <p:cNvPr id="5" name="Picture 2"/>
          <p:cNvGraphicFramePr>
            <a:graphicFrameLocks noGrp="1"/>
          </p:cNvGraphicFramePr>
          <p:nvPr>
            <p:extLst>
              <p:ext uri="{D42A27DB-BD31-4B8C-83A1-F6EECF244321}">
                <p14:modId xmlns:p14="http://schemas.microsoft.com/office/powerpoint/2010/main" val="880413793"/>
              </p:ext>
            </p:extLst>
          </p:nvPr>
        </p:nvGraphicFramePr>
        <p:xfrm>
          <a:off x="2424113" y="2637024"/>
          <a:ext cx="7298353" cy="3621362"/>
        </p:xfrm>
        <a:graphic>
          <a:graphicData uri="http://schemas.openxmlformats.org/drawingml/2006/table">
            <a:tbl>
              <a:tblPr firstRow="1" bandRow="1">
                <a:tableStyleId>{073A0DAA-6AF3-43AB-8588-CEC1D06C72B9}</a:tableStyleId>
              </a:tblPr>
              <a:tblGrid>
                <a:gridCol w="735898">
                  <a:extLst>
                    <a:ext uri="{9D8B030D-6E8A-4147-A177-3AD203B41FA5}">
                      <a16:colId xmlns:a16="http://schemas.microsoft.com/office/drawing/2014/main" val="20000"/>
                    </a:ext>
                  </a:extLst>
                </a:gridCol>
                <a:gridCol w="818591">
                  <a:extLst>
                    <a:ext uri="{9D8B030D-6E8A-4147-A177-3AD203B41FA5}">
                      <a16:colId xmlns:a16="http://schemas.microsoft.com/office/drawing/2014/main" val="20001"/>
                    </a:ext>
                  </a:extLst>
                </a:gridCol>
                <a:gridCol w="924901">
                  <a:extLst>
                    <a:ext uri="{9D8B030D-6E8A-4147-A177-3AD203B41FA5}">
                      <a16:colId xmlns:a16="http://schemas.microsoft.com/office/drawing/2014/main" val="20002"/>
                    </a:ext>
                  </a:extLst>
                </a:gridCol>
                <a:gridCol w="882377">
                  <a:extLst>
                    <a:ext uri="{9D8B030D-6E8A-4147-A177-3AD203B41FA5}">
                      <a16:colId xmlns:a16="http://schemas.microsoft.com/office/drawing/2014/main" val="20003"/>
                    </a:ext>
                  </a:extLst>
                </a:gridCol>
                <a:gridCol w="690394">
                  <a:extLst>
                    <a:ext uri="{9D8B030D-6E8A-4147-A177-3AD203B41FA5}">
                      <a16:colId xmlns:a16="http://schemas.microsoft.com/office/drawing/2014/main" val="20004"/>
                    </a:ext>
                  </a:extLst>
                </a:gridCol>
                <a:gridCol w="1053097">
                  <a:extLst>
                    <a:ext uri="{9D8B030D-6E8A-4147-A177-3AD203B41FA5}">
                      <a16:colId xmlns:a16="http://schemas.microsoft.com/office/drawing/2014/main" val="20005"/>
                    </a:ext>
                  </a:extLst>
                </a:gridCol>
                <a:gridCol w="466205">
                  <a:extLst>
                    <a:ext uri="{9D8B030D-6E8A-4147-A177-3AD203B41FA5}">
                      <a16:colId xmlns:a16="http://schemas.microsoft.com/office/drawing/2014/main" val="20006"/>
                    </a:ext>
                  </a:extLst>
                </a:gridCol>
                <a:gridCol w="1008386">
                  <a:extLst>
                    <a:ext uri="{9D8B030D-6E8A-4147-A177-3AD203B41FA5}">
                      <a16:colId xmlns:a16="http://schemas.microsoft.com/office/drawing/2014/main" val="20007"/>
                    </a:ext>
                  </a:extLst>
                </a:gridCol>
                <a:gridCol w="718504">
                  <a:extLst>
                    <a:ext uri="{9D8B030D-6E8A-4147-A177-3AD203B41FA5}">
                      <a16:colId xmlns:a16="http://schemas.microsoft.com/office/drawing/2014/main" val="20008"/>
                    </a:ext>
                  </a:extLst>
                </a:gridCol>
              </a:tblGrid>
              <a:tr h="243805">
                <a:tc rowSpan="2">
                  <a:txBody>
                    <a:bodyPr/>
                    <a:lstStyle/>
                    <a:p>
                      <a:pPr marL="0" marR="0" lvl="0" indent="0" algn="l" defTabSz="914400" rtl="0" eaLnBrk="1" fontAlgn="base" latinLnBrk="0" hangingPunct="1">
                        <a:lnSpc>
                          <a:spcPct val="100000"/>
                        </a:lnSpc>
                        <a:spcBef>
                          <a:spcPct val="20000"/>
                        </a:spcBef>
                        <a:spcAft>
                          <a:spcPct val="0"/>
                        </a:spcAft>
                        <a:buNone/>
                        <a:tabLst/>
                      </a:pPr>
                      <a:endParaRPr kumimoji="0" lang="en-US" sz="1000" b="0" i="0" u="none" strike="noStrike" baseline="0" dirty="0">
                        <a:solidFill>
                          <a:schemeClr val="tx1">
                            <a:alpha val="100000"/>
                          </a:schemeClr>
                        </a:solidFill>
                        <a:effectLst/>
                        <a:latin typeface="Arial" pitchFamily="34" charset="0"/>
                        <a:cs typeface="Arial" pitchFamily="34" charset="0"/>
                      </a:endParaRPr>
                    </a:p>
                  </a:txBody>
                  <a:tcPr marL="91427" marR="91427" marT="45713" marB="45713" anchor="ctr" horzOverflow="overflow"/>
                </a:tc>
                <a:tc gridSpan="4">
                  <a:txBody>
                    <a:bodyPr/>
                    <a:lstStyle/>
                    <a:p>
                      <a:pPr marL="0" marR="0" lvl="0" indent="0" algn="l" defTabSz="914400" rtl="0" eaLnBrk="1" fontAlgn="base" latinLnBrk="0" hangingPunct="1">
                        <a:lnSpc>
                          <a:spcPct val="100000"/>
                        </a:lnSpc>
                        <a:spcBef>
                          <a:spcPct val="0"/>
                        </a:spcBef>
                        <a:spcAft>
                          <a:spcPct val="0"/>
                        </a:spcAft>
                        <a:buNone/>
                        <a:tabLst/>
                      </a:pPr>
                      <a:r>
                        <a:rPr kumimoji="0" lang="en-US" sz="1000" u="none" strike="noStrike" baseline="0" dirty="0">
                          <a:effectLst/>
                        </a:rPr>
                        <a:t>Local</a:t>
                      </a:r>
                      <a:endParaRPr kumimoji="0" lang="en-US" sz="1000" b="1" i="0" u="none" strike="noStrike" baseline="0" dirty="0">
                        <a:solidFill>
                          <a:schemeClr val="tx1">
                            <a:alpha val="100000"/>
                          </a:schemeClr>
                        </a:solidFill>
                        <a:effectLst/>
                        <a:latin typeface="Arial" pitchFamily="34" charset="0"/>
                        <a:cs typeface="Arial" pitchFamily="34" charset="0"/>
                      </a:endParaRPr>
                    </a:p>
                  </a:txBody>
                  <a:tcPr marL="91427" marR="91427" marT="45713" marB="45713" anchor="ctr" horzOverflow="overflow"/>
                </a:tc>
                <a:tc hMerge="1">
                  <a:txBody>
                    <a:bodyPr/>
                    <a:lstStyle/>
                    <a:p>
                      <a:endParaRPr lang="en-US"/>
                    </a:p>
                  </a:txBody>
                  <a:tcPr/>
                </a:tc>
                <a:tc hMerge="1">
                  <a:txBody>
                    <a:bodyPr/>
                    <a:lstStyle/>
                    <a:p>
                      <a:pPr marL="0" marR="0" lvl="0" indent="0" algn="l" defTabSz="914400" rtl="0" eaLnBrk="1" fontAlgn="base" latinLnBrk="0" hangingPunct="1">
                        <a:lnSpc>
                          <a:spcPct val="100000"/>
                        </a:lnSpc>
                        <a:spcBef>
                          <a:spcPct val="0"/>
                        </a:spcBef>
                        <a:spcAft>
                          <a:spcPct val="0"/>
                        </a:spcAft>
                        <a:buNone/>
                        <a:tabLst/>
                      </a:pPr>
                      <a:endParaRPr kumimoji="0" lang="en-US" sz="2300" b="0" i="0" u="none" strike="noStrike" baseline="0" dirty="0">
                        <a:solidFill>
                          <a:schemeClr val="tx1">
                            <a:alpha val="100000"/>
                          </a:schemeClr>
                        </a:solidFill>
                        <a:effectLst/>
                        <a:latin typeface="Arial"/>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4">
                  <a:txBody>
                    <a:bodyPr/>
                    <a:lstStyle/>
                    <a:p>
                      <a:pPr marL="0" marR="0" lvl="0" indent="0" algn="l" defTabSz="914400" rtl="0" eaLnBrk="1" fontAlgn="base" latinLnBrk="0" hangingPunct="1">
                        <a:lnSpc>
                          <a:spcPct val="100000"/>
                        </a:lnSpc>
                        <a:spcBef>
                          <a:spcPct val="0"/>
                        </a:spcBef>
                        <a:spcAft>
                          <a:spcPct val="0"/>
                        </a:spcAft>
                        <a:buNone/>
                        <a:tabLst/>
                      </a:pPr>
                      <a:r>
                        <a:rPr kumimoji="0" lang="en-US" sz="1000" u="none" strike="noStrike" baseline="0" dirty="0">
                          <a:effectLst/>
                        </a:rPr>
                        <a:t>Remote</a:t>
                      </a:r>
                      <a:endParaRPr kumimoji="0" lang="en-US" sz="1000" b="1" i="0" u="none" strike="noStrike" baseline="0" dirty="0">
                        <a:solidFill>
                          <a:schemeClr val="tx1">
                            <a:alpha val="100000"/>
                          </a:schemeClr>
                        </a:solidFill>
                        <a:effectLst/>
                        <a:latin typeface="Arial" pitchFamily="34" charset="0"/>
                        <a:cs typeface="Arial" pitchFamily="34" charset="0"/>
                      </a:endParaRPr>
                    </a:p>
                  </a:txBody>
                  <a:tcPr marL="91427" marR="91427" marT="45713" marB="45713" anchor="ctr" horzOverflow="overflow"/>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10000"/>
                  </a:ext>
                </a:extLst>
              </a:tr>
              <a:tr h="304757">
                <a:tc vMerge="1">
                  <a:txBody>
                    <a:bodyPr/>
                    <a:lstStyle/>
                    <a:p>
                      <a:endParaRPr lang="en-US"/>
                    </a:p>
                  </a:txBody>
                  <a:tcPr/>
                </a:tc>
                <a:tc gridSpan="2">
                  <a:txBody>
                    <a:bodyPr/>
                    <a:lstStyle/>
                    <a:p>
                      <a:pPr marL="0" marR="0" algn="ctr">
                        <a:spcBef>
                          <a:spcPts val="0"/>
                        </a:spcBef>
                        <a:spcAft>
                          <a:spcPts val="0"/>
                        </a:spcAft>
                      </a:pPr>
                      <a:r>
                        <a:rPr lang="en-US" sz="1000" dirty="0"/>
                        <a:t>On a 32-bit client</a:t>
                      </a:r>
                      <a:endParaRPr lang="en-US" sz="1000" dirty="0">
                        <a:solidFill>
                          <a:schemeClr val="tx1"/>
                        </a:solidFill>
                        <a:latin typeface="Arial" pitchFamily="34" charset="0"/>
                        <a:ea typeface="Times New Roman"/>
                        <a:cs typeface="Arial" pitchFamily="34" charset="0"/>
                      </a:endParaRPr>
                    </a:p>
                  </a:txBody>
                  <a:tcPr marL="68570" marR="68570" marT="0" marB="0" anchor="ctr"/>
                </a:tc>
                <a:tc hMerge="1">
                  <a:txBody>
                    <a:bodyPr/>
                    <a:lstStyle/>
                    <a:p>
                      <a:endParaRPr lang="en-US"/>
                    </a:p>
                  </a:txBody>
                  <a:tcPr/>
                </a:tc>
                <a:tc gridSpan="2">
                  <a:txBody>
                    <a:bodyPr/>
                    <a:lstStyle/>
                    <a:p>
                      <a:pPr marL="0" marR="0" algn="ctr">
                        <a:spcBef>
                          <a:spcPts val="0"/>
                        </a:spcBef>
                        <a:spcAft>
                          <a:spcPts val="0"/>
                        </a:spcAft>
                      </a:pPr>
                      <a:r>
                        <a:rPr lang="en-US" sz="1000" dirty="0"/>
                        <a:t>On a 64-bit client</a:t>
                      </a:r>
                      <a:endParaRPr lang="en-US" sz="1000" dirty="0">
                        <a:solidFill>
                          <a:schemeClr val="tx1"/>
                        </a:solidFill>
                        <a:latin typeface="Arial" pitchFamily="34" charset="0"/>
                        <a:ea typeface="Times New Roman"/>
                        <a:cs typeface="Arial" pitchFamily="34" charset="0"/>
                      </a:endParaRPr>
                    </a:p>
                  </a:txBody>
                  <a:tcPr marL="68570" marR="68570" marT="0" marB="0" anchor="ctr"/>
                </a:tc>
                <a:tc hMerge="1">
                  <a:txBody>
                    <a:bodyPr/>
                    <a:lstStyle/>
                    <a:p>
                      <a:endParaRPr lang="en-US"/>
                    </a:p>
                  </a:txBody>
                  <a:tcPr/>
                </a:tc>
                <a:tc gridSpan="2">
                  <a:txBody>
                    <a:bodyPr/>
                    <a:lstStyle/>
                    <a:p>
                      <a:pPr marL="0" marR="0" algn="ctr">
                        <a:spcBef>
                          <a:spcPts val="0"/>
                        </a:spcBef>
                        <a:spcAft>
                          <a:spcPts val="0"/>
                        </a:spcAft>
                      </a:pPr>
                      <a:r>
                        <a:rPr lang="en-US" sz="1000" dirty="0"/>
                        <a:t>To monitor a 32-bit remote computer</a:t>
                      </a:r>
                      <a:endParaRPr lang="en-US" sz="1000" dirty="0">
                        <a:solidFill>
                          <a:schemeClr val="tx1"/>
                        </a:solidFill>
                        <a:latin typeface="Arial" pitchFamily="34" charset="0"/>
                        <a:ea typeface="Times New Roman"/>
                        <a:cs typeface="Arial" pitchFamily="34" charset="0"/>
                      </a:endParaRPr>
                    </a:p>
                  </a:txBody>
                  <a:tcPr marL="68570" marR="68570" marT="0" marB="0" anchor="ct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To monitor a 64-bit </a:t>
                      </a:r>
                      <a:r>
                        <a:rPr lang="en-US" sz="1000" kern="1200" dirty="0"/>
                        <a:t>remote computer</a:t>
                      </a:r>
                      <a:endParaRPr lang="en-US" sz="1000" b="1" kern="1200" dirty="0">
                        <a:solidFill>
                          <a:schemeClr val="tx1"/>
                        </a:solidFill>
                        <a:latin typeface="Arial" pitchFamily="34" charset="0"/>
                        <a:ea typeface="Times New Roman"/>
                        <a:cs typeface="Arial" pitchFamily="34" charset="0"/>
                      </a:endParaRPr>
                    </a:p>
                  </a:txBody>
                  <a:tcPr marL="68570" marR="68570" marT="0" marB="0" anchor="ctr"/>
                </a:tc>
                <a:tc hMerge="1">
                  <a:txBody>
                    <a:bodyPr/>
                    <a:lstStyle/>
                    <a:p>
                      <a:endParaRPr lang="en-US"/>
                    </a:p>
                  </a:txBody>
                  <a:tcPr/>
                </a:tc>
                <a:extLst>
                  <a:ext uri="{0D108BD9-81ED-4DB2-BD59-A6C34878D82A}">
                    <a16:rowId xmlns:a16="http://schemas.microsoft.com/office/drawing/2014/main" val="10001"/>
                  </a:ext>
                </a:extLst>
              </a:tr>
              <a:tr h="679628">
                <a:tc rowSpan="3">
                  <a:txBody>
                    <a:bodyPr/>
                    <a:lstStyle/>
                    <a:p>
                      <a:pPr marL="0" marR="0">
                        <a:spcBef>
                          <a:spcPts val="0"/>
                        </a:spcBef>
                        <a:spcAft>
                          <a:spcPts val="0"/>
                        </a:spcAft>
                      </a:pPr>
                      <a:r>
                        <a:rPr lang="en-US" sz="1000" dirty="0"/>
                        <a:t>Running 32-bit Perfmon</a:t>
                      </a:r>
                      <a:endParaRPr lang="en-US" sz="1000" dirty="0">
                        <a:latin typeface="Arial" pitchFamily="34" charset="0"/>
                        <a:ea typeface="Times New Roman"/>
                        <a:cs typeface="Arial" pitchFamily="34" charset="0"/>
                      </a:endParaRPr>
                    </a:p>
                  </a:txBody>
                  <a:tcPr marL="68570" marR="68570" marT="0" marB="0" anchor="ctr"/>
                </a:tc>
                <a:tc>
                  <a:txBody>
                    <a:bodyPr/>
                    <a:lstStyle/>
                    <a:p>
                      <a:pPr marL="0" marR="0">
                        <a:spcBef>
                          <a:spcPts val="0"/>
                        </a:spcBef>
                        <a:spcAft>
                          <a:spcPts val="0"/>
                        </a:spcAft>
                      </a:pPr>
                      <a:r>
                        <a:rPr lang="en-US" sz="1000" dirty="0"/>
                        <a:t>If only </a:t>
                      </a:r>
                      <a:br>
                        <a:rPr lang="en-US" sz="1000" dirty="0"/>
                      </a:br>
                      <a:r>
                        <a:rPr lang="en-US" sz="1000" dirty="0"/>
                        <a:t>32-bit counters exist</a:t>
                      </a:r>
                      <a:endParaRPr lang="en-US" sz="1000" b="0" dirty="0">
                        <a:latin typeface="Arial" pitchFamily="34" charset="0"/>
                        <a:ea typeface="Times New Roman"/>
                        <a:cs typeface="Arial" pitchFamily="34" charset="0"/>
                      </a:endParaRPr>
                    </a:p>
                  </a:txBody>
                  <a:tcPr marL="68570" marR="68570" marT="0" marB="0" anchor="ctr"/>
                </a:tc>
                <a:tc>
                  <a:txBody>
                    <a:bodyPr/>
                    <a:lstStyle/>
                    <a:p>
                      <a:pPr marL="0" marR="0">
                        <a:spcBef>
                          <a:spcPts val="0"/>
                        </a:spcBef>
                        <a:spcAft>
                          <a:spcPts val="0"/>
                        </a:spcAft>
                      </a:pPr>
                      <a:r>
                        <a:rPr lang="en-US" sz="1000" dirty="0"/>
                        <a:t>Yes, it can access the data</a:t>
                      </a:r>
                      <a:endParaRPr lang="en-US" sz="1000" b="0" dirty="0">
                        <a:latin typeface="Arial" pitchFamily="34" charset="0"/>
                        <a:ea typeface="Times New Roman"/>
                        <a:cs typeface="Arial" pitchFamily="34" charset="0"/>
                      </a:endParaRPr>
                    </a:p>
                  </a:txBody>
                  <a:tcPr marL="68570" marR="68570" marT="0" marB="0" anchor="ctr"/>
                </a:tc>
                <a:tc>
                  <a:txBody>
                    <a:bodyPr/>
                    <a:lstStyle/>
                    <a:p>
                      <a:pPr marL="0" marR="0">
                        <a:spcBef>
                          <a:spcPts val="0"/>
                        </a:spcBef>
                        <a:spcAft>
                          <a:spcPts val="0"/>
                        </a:spcAft>
                      </a:pPr>
                      <a:r>
                        <a:rPr lang="en-US" sz="1000" dirty="0"/>
                        <a:t>If only </a:t>
                      </a:r>
                      <a:br>
                        <a:rPr lang="en-US" sz="1000" dirty="0"/>
                      </a:br>
                      <a:r>
                        <a:rPr lang="en-US" sz="1000" dirty="0"/>
                        <a:t>32-bit counters exist</a:t>
                      </a:r>
                      <a:endParaRPr lang="en-US" sz="1000" b="0" dirty="0">
                        <a:latin typeface="Arial" pitchFamily="34" charset="0"/>
                        <a:ea typeface="Times New Roman"/>
                        <a:cs typeface="Arial" pitchFamily="34" charset="0"/>
                      </a:endParaRPr>
                    </a:p>
                  </a:txBody>
                  <a:tcPr marL="68570" marR="68570" marT="0" marB="0" anchor="ctr"/>
                </a:tc>
                <a:tc>
                  <a:txBody>
                    <a:bodyPr/>
                    <a:lstStyle/>
                    <a:p>
                      <a:pPr marL="0" marR="0">
                        <a:spcBef>
                          <a:spcPts val="0"/>
                        </a:spcBef>
                        <a:spcAft>
                          <a:spcPts val="0"/>
                        </a:spcAft>
                      </a:pPr>
                      <a:r>
                        <a:rPr lang="en-US" sz="1000" dirty="0"/>
                        <a:t>Yes</a:t>
                      </a:r>
                      <a:endParaRPr lang="en-US" sz="1000" b="0" dirty="0">
                        <a:latin typeface="Arial" pitchFamily="34" charset="0"/>
                        <a:ea typeface="Times New Roman"/>
                        <a:cs typeface="Arial" pitchFamily="34" charset="0"/>
                      </a:endParaRPr>
                    </a:p>
                  </a:txBody>
                  <a:tcPr marL="68570" marR="6857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t>If only 32-bit counters exist</a:t>
                      </a:r>
                    </a:p>
                    <a:p>
                      <a:pPr marL="0" marR="0">
                        <a:spcBef>
                          <a:spcPts val="0"/>
                        </a:spcBef>
                        <a:spcAft>
                          <a:spcPts val="0"/>
                        </a:spcAft>
                      </a:pPr>
                      <a:r>
                        <a:rPr lang="en-US" sz="1000" dirty="0"/>
                        <a:t>on the remote computer</a:t>
                      </a:r>
                      <a:endParaRPr lang="en-US" sz="1000" b="0" dirty="0">
                        <a:latin typeface="Arial" pitchFamily="34" charset="0"/>
                        <a:ea typeface="Times New Roman"/>
                        <a:cs typeface="Arial" pitchFamily="34" charset="0"/>
                      </a:endParaRPr>
                    </a:p>
                  </a:txBody>
                  <a:tcPr marL="68570" marR="68570" marT="0" marB="0" anchor="ctr"/>
                </a:tc>
                <a:tc>
                  <a:txBody>
                    <a:bodyPr/>
                    <a:lstStyle/>
                    <a:p>
                      <a:pPr marL="0" marR="0">
                        <a:spcBef>
                          <a:spcPts val="0"/>
                        </a:spcBef>
                        <a:spcAft>
                          <a:spcPts val="0"/>
                        </a:spcAft>
                      </a:pPr>
                      <a:r>
                        <a:rPr lang="en-US" sz="1000" dirty="0"/>
                        <a:t>Yes</a:t>
                      </a:r>
                      <a:endParaRPr lang="en-US" sz="1000" b="0" dirty="0">
                        <a:latin typeface="Arial" pitchFamily="34" charset="0"/>
                        <a:ea typeface="Times New Roman"/>
                        <a:cs typeface="Arial" pitchFamily="34" charset="0"/>
                      </a:endParaRPr>
                    </a:p>
                  </a:txBody>
                  <a:tcPr marL="68570" marR="68570" marT="0" marB="0" anchor="ctr"/>
                </a:tc>
                <a:tc>
                  <a:txBody>
                    <a:bodyPr/>
                    <a:lstStyle/>
                    <a:p>
                      <a:pPr marL="0" marR="0">
                        <a:spcBef>
                          <a:spcPts val="0"/>
                        </a:spcBef>
                        <a:spcAft>
                          <a:spcPts val="0"/>
                        </a:spcAft>
                      </a:pPr>
                      <a:r>
                        <a:rPr lang="en-US" sz="1000" dirty="0"/>
                        <a:t>If only 32-bit counters exist on the remote computer</a:t>
                      </a:r>
                      <a:endParaRPr lang="en-US" sz="1000" b="0" dirty="0">
                        <a:latin typeface="Arial" pitchFamily="34" charset="0"/>
                        <a:ea typeface="Times New Roman"/>
                        <a:cs typeface="Arial" pitchFamily="34" charset="0"/>
                      </a:endParaRPr>
                    </a:p>
                  </a:txBody>
                  <a:tcPr marL="68570" marR="68570" marT="0" marB="0" anchor="ctr"/>
                </a:tc>
                <a:tc>
                  <a:txBody>
                    <a:bodyPr/>
                    <a:lstStyle/>
                    <a:p>
                      <a:pPr marL="0" marR="0">
                        <a:spcBef>
                          <a:spcPts val="0"/>
                        </a:spcBef>
                        <a:spcAft>
                          <a:spcPts val="0"/>
                        </a:spcAft>
                      </a:pPr>
                      <a:r>
                        <a:rPr lang="en-US" sz="1000" dirty="0"/>
                        <a:t>No, it cannot access the data</a:t>
                      </a:r>
                      <a:endParaRPr lang="en-US" sz="1000" b="0" dirty="0">
                        <a:latin typeface="Arial" pitchFamily="34" charset="0"/>
                        <a:ea typeface="Times New Roman"/>
                        <a:cs typeface="Arial" pitchFamily="34" charset="0"/>
                      </a:endParaRPr>
                    </a:p>
                  </a:txBody>
                  <a:tcPr marL="68570" marR="68570" marT="0" marB="0" anchor="ctr"/>
                </a:tc>
                <a:extLst>
                  <a:ext uri="{0D108BD9-81ED-4DB2-BD59-A6C34878D82A}">
                    <a16:rowId xmlns:a16="http://schemas.microsoft.com/office/drawing/2014/main" val="10002"/>
                  </a:ext>
                </a:extLst>
              </a:tr>
              <a:tr h="679628">
                <a:tc vMerge="1">
                  <a:txBody>
                    <a:bodyPr/>
                    <a:lstStyle/>
                    <a:p>
                      <a:endParaRPr lang="en-US"/>
                    </a:p>
                  </a:txBody>
                  <a:tcPr/>
                </a:tc>
                <a:tc>
                  <a:txBody>
                    <a:bodyPr/>
                    <a:lstStyle/>
                    <a:p>
                      <a:pPr marL="0" marR="0">
                        <a:spcBef>
                          <a:spcPts val="0"/>
                        </a:spcBef>
                        <a:spcAft>
                          <a:spcPts val="0"/>
                        </a:spcAft>
                      </a:pPr>
                      <a:r>
                        <a:rPr lang="en-US" sz="1000" dirty="0"/>
                        <a:t>If only </a:t>
                      </a:r>
                      <a:br>
                        <a:rPr lang="en-US" sz="1000" dirty="0"/>
                      </a:br>
                      <a:r>
                        <a:rPr lang="en-US" sz="1000" dirty="0"/>
                        <a:t>64-bit counters exist</a:t>
                      </a:r>
                      <a:endParaRPr lang="en-US" sz="1000" b="0" dirty="0">
                        <a:latin typeface="Arial" pitchFamily="34" charset="0"/>
                        <a:ea typeface="Times New Roman"/>
                        <a:cs typeface="Arial" pitchFamily="34" charset="0"/>
                      </a:endParaRPr>
                    </a:p>
                  </a:txBody>
                  <a:tcPr marL="68570" marR="68570" marT="0" marB="0" anchor="ctr"/>
                </a:tc>
                <a:tc>
                  <a:txBody>
                    <a:bodyPr/>
                    <a:lstStyle/>
                    <a:p>
                      <a:pPr marL="0" marR="0">
                        <a:spcBef>
                          <a:spcPts val="0"/>
                        </a:spcBef>
                        <a:spcAft>
                          <a:spcPts val="0"/>
                        </a:spcAft>
                      </a:pPr>
                      <a:r>
                        <a:rPr lang="en-US" sz="1000" dirty="0"/>
                        <a:t> n/a</a:t>
                      </a:r>
                      <a:endParaRPr lang="en-US" sz="1000" b="0" dirty="0">
                        <a:latin typeface="Arial" pitchFamily="34" charset="0"/>
                        <a:ea typeface="Times New Roman"/>
                        <a:cs typeface="Arial" pitchFamily="34" charset="0"/>
                      </a:endParaRPr>
                    </a:p>
                  </a:txBody>
                  <a:tcPr marL="68570" marR="68570" marT="0" marB="0" anchor="ctr"/>
                </a:tc>
                <a:tc>
                  <a:txBody>
                    <a:bodyPr/>
                    <a:lstStyle/>
                    <a:p>
                      <a:pPr marL="0" marR="0">
                        <a:spcBef>
                          <a:spcPts val="0"/>
                        </a:spcBef>
                        <a:spcAft>
                          <a:spcPts val="0"/>
                        </a:spcAft>
                      </a:pPr>
                      <a:r>
                        <a:rPr lang="en-US" sz="1000" dirty="0"/>
                        <a:t>If only </a:t>
                      </a:r>
                      <a:br>
                        <a:rPr lang="en-US" sz="1000" dirty="0"/>
                      </a:br>
                      <a:r>
                        <a:rPr lang="en-US" sz="1000" dirty="0"/>
                        <a:t>64-bit counters exist</a:t>
                      </a:r>
                      <a:endParaRPr lang="en-US" sz="1000" b="0" dirty="0">
                        <a:latin typeface="Arial" pitchFamily="34" charset="0"/>
                        <a:ea typeface="Times New Roman"/>
                        <a:cs typeface="Arial" pitchFamily="34" charset="0"/>
                      </a:endParaRPr>
                    </a:p>
                  </a:txBody>
                  <a:tcPr marL="68570" marR="68570" marT="0" marB="0" anchor="ctr"/>
                </a:tc>
                <a:tc>
                  <a:txBody>
                    <a:bodyPr/>
                    <a:lstStyle/>
                    <a:p>
                      <a:pPr marL="0" marR="0">
                        <a:spcBef>
                          <a:spcPts val="0"/>
                        </a:spcBef>
                        <a:spcAft>
                          <a:spcPts val="0"/>
                        </a:spcAft>
                      </a:pPr>
                      <a:r>
                        <a:rPr lang="en-US" sz="1000" dirty="0"/>
                        <a:t>No, it cannot access the data</a:t>
                      </a:r>
                      <a:endParaRPr lang="en-US" sz="1000" b="0" dirty="0">
                        <a:latin typeface="Arial" pitchFamily="34" charset="0"/>
                        <a:ea typeface="Times New Roman"/>
                        <a:cs typeface="Arial" pitchFamily="34" charset="0"/>
                      </a:endParaRPr>
                    </a:p>
                  </a:txBody>
                  <a:tcPr marL="68570" marR="68570" marT="0" marB="0" anchor="ctr"/>
                </a:tc>
                <a:tc>
                  <a:txBody>
                    <a:bodyPr/>
                    <a:lstStyle/>
                    <a:p>
                      <a:pPr marL="0" marR="0">
                        <a:spcBef>
                          <a:spcPts val="0"/>
                        </a:spcBef>
                        <a:spcAft>
                          <a:spcPts val="0"/>
                        </a:spcAft>
                      </a:pPr>
                      <a:r>
                        <a:rPr lang="en-US" sz="1000" dirty="0"/>
                        <a:t>If only 64-bit counters exist</a:t>
                      </a:r>
                      <a:endParaRPr lang="en-US" sz="1000" b="0" dirty="0">
                        <a:latin typeface="Arial" pitchFamily="34" charset="0"/>
                        <a:ea typeface="Times New Roman"/>
                        <a:cs typeface="Arial" pitchFamily="34" charset="0"/>
                      </a:endParaRPr>
                    </a:p>
                  </a:txBody>
                  <a:tcPr marL="68570" marR="68570" marT="0" marB="0" anchor="ctr"/>
                </a:tc>
                <a:tc>
                  <a:txBody>
                    <a:bodyPr/>
                    <a:lstStyle/>
                    <a:p>
                      <a:pPr marL="0" marR="0">
                        <a:spcBef>
                          <a:spcPts val="0"/>
                        </a:spcBef>
                        <a:spcAft>
                          <a:spcPts val="0"/>
                        </a:spcAft>
                      </a:pPr>
                      <a:r>
                        <a:rPr lang="en-US" sz="1000" dirty="0"/>
                        <a:t> n/a</a:t>
                      </a:r>
                      <a:endParaRPr lang="en-US" sz="1000" b="0" dirty="0">
                        <a:latin typeface="Arial" pitchFamily="34" charset="0"/>
                        <a:ea typeface="Times New Roman"/>
                        <a:cs typeface="Arial" pitchFamily="34" charset="0"/>
                      </a:endParaRPr>
                    </a:p>
                  </a:txBody>
                  <a:tcPr marL="68570" marR="68570" marT="0" marB="0" anchor="ctr"/>
                </a:tc>
                <a:tc>
                  <a:txBody>
                    <a:bodyPr/>
                    <a:lstStyle/>
                    <a:p>
                      <a:pPr marL="0" marR="0">
                        <a:spcBef>
                          <a:spcPts val="0"/>
                        </a:spcBef>
                        <a:spcAft>
                          <a:spcPts val="0"/>
                        </a:spcAft>
                      </a:pPr>
                      <a:r>
                        <a:rPr lang="en-US" sz="1000" dirty="0"/>
                        <a:t>If only 64-bit counters exist</a:t>
                      </a:r>
                      <a:endParaRPr lang="en-US" sz="1000" b="0" dirty="0">
                        <a:latin typeface="Arial" pitchFamily="34" charset="0"/>
                        <a:ea typeface="Times New Roman"/>
                        <a:cs typeface="Arial" pitchFamily="34" charset="0"/>
                      </a:endParaRPr>
                    </a:p>
                  </a:txBody>
                  <a:tcPr marL="68570" marR="68570" marT="0" marB="0" anchor="ctr"/>
                </a:tc>
                <a:tc>
                  <a:txBody>
                    <a:bodyPr/>
                    <a:lstStyle/>
                    <a:p>
                      <a:pPr marL="0" marR="0">
                        <a:spcBef>
                          <a:spcPts val="0"/>
                        </a:spcBef>
                        <a:spcAft>
                          <a:spcPts val="0"/>
                        </a:spcAft>
                      </a:pPr>
                      <a:r>
                        <a:rPr lang="en-US" sz="1000" dirty="0"/>
                        <a:t>Yes</a:t>
                      </a:r>
                      <a:endParaRPr lang="en-US" sz="1000" b="0" dirty="0">
                        <a:latin typeface="Arial" pitchFamily="34" charset="0"/>
                        <a:ea typeface="Times New Roman"/>
                        <a:cs typeface="Arial" pitchFamily="34" charset="0"/>
                      </a:endParaRPr>
                    </a:p>
                  </a:txBody>
                  <a:tcPr marL="68570" marR="68570" marT="0" marB="0" anchor="ctr"/>
                </a:tc>
                <a:extLst>
                  <a:ext uri="{0D108BD9-81ED-4DB2-BD59-A6C34878D82A}">
                    <a16:rowId xmlns:a16="http://schemas.microsoft.com/office/drawing/2014/main" val="10003"/>
                  </a:ext>
                </a:extLst>
              </a:tr>
              <a:tr h="271852">
                <a:tc vMerge="1">
                  <a:txBody>
                    <a:bodyPr/>
                    <a:lstStyle/>
                    <a:p>
                      <a:endParaRPr lang="en-US"/>
                    </a:p>
                  </a:txBody>
                  <a:tcPr/>
                </a:tc>
                <a:tc>
                  <a:txBody>
                    <a:bodyPr/>
                    <a:lstStyle/>
                    <a:p>
                      <a:pPr marL="0" marR="0">
                        <a:spcBef>
                          <a:spcPts val="0"/>
                        </a:spcBef>
                        <a:spcAft>
                          <a:spcPts val="0"/>
                        </a:spcAft>
                      </a:pPr>
                      <a:r>
                        <a:rPr lang="en-US" sz="1000" dirty="0"/>
                        <a:t>If both exist</a:t>
                      </a:r>
                      <a:endParaRPr lang="en-US" sz="1000" b="0" dirty="0">
                        <a:latin typeface="Arial" pitchFamily="34" charset="0"/>
                        <a:ea typeface="Times New Roman"/>
                        <a:cs typeface="Arial" pitchFamily="34" charset="0"/>
                      </a:endParaRPr>
                    </a:p>
                  </a:txBody>
                  <a:tcPr marL="68570" marR="68570" marT="0" marB="0" anchor="ctr"/>
                </a:tc>
                <a:tc>
                  <a:txBody>
                    <a:bodyPr/>
                    <a:lstStyle/>
                    <a:p>
                      <a:pPr marL="0" marR="0">
                        <a:spcBef>
                          <a:spcPts val="0"/>
                        </a:spcBef>
                        <a:spcAft>
                          <a:spcPts val="0"/>
                        </a:spcAft>
                      </a:pPr>
                      <a:r>
                        <a:rPr lang="en-US" sz="1000" dirty="0"/>
                        <a:t> n/a</a:t>
                      </a:r>
                      <a:endParaRPr lang="en-US" sz="1000" b="0" dirty="0">
                        <a:latin typeface="Arial" pitchFamily="34" charset="0"/>
                        <a:ea typeface="Times New Roman"/>
                        <a:cs typeface="Arial" pitchFamily="34" charset="0"/>
                      </a:endParaRPr>
                    </a:p>
                  </a:txBody>
                  <a:tcPr marL="68570" marR="68570" marT="0" marB="0" anchor="ctr"/>
                </a:tc>
                <a:tc>
                  <a:txBody>
                    <a:bodyPr/>
                    <a:lstStyle/>
                    <a:p>
                      <a:pPr marL="0" marR="0">
                        <a:spcBef>
                          <a:spcPts val="0"/>
                        </a:spcBef>
                        <a:spcAft>
                          <a:spcPts val="0"/>
                        </a:spcAft>
                      </a:pPr>
                      <a:r>
                        <a:rPr lang="en-US" sz="1000" dirty="0"/>
                        <a:t>If both exist</a:t>
                      </a:r>
                      <a:endParaRPr lang="en-US" sz="1000" b="0" dirty="0">
                        <a:latin typeface="Arial" pitchFamily="34" charset="0"/>
                        <a:ea typeface="Times New Roman"/>
                        <a:cs typeface="Arial" pitchFamily="34" charset="0"/>
                      </a:endParaRPr>
                    </a:p>
                  </a:txBody>
                  <a:tcPr marL="68570" marR="68570" marT="0" marB="0" anchor="ctr"/>
                </a:tc>
                <a:tc>
                  <a:txBody>
                    <a:bodyPr/>
                    <a:lstStyle/>
                    <a:p>
                      <a:pPr marL="0" marR="0">
                        <a:spcBef>
                          <a:spcPts val="0"/>
                        </a:spcBef>
                        <a:spcAft>
                          <a:spcPts val="0"/>
                        </a:spcAft>
                      </a:pPr>
                      <a:r>
                        <a:rPr lang="en-US" sz="1000" dirty="0"/>
                        <a:t>Yes</a:t>
                      </a:r>
                      <a:endParaRPr lang="en-US" sz="1000" b="0" dirty="0">
                        <a:latin typeface="Arial" pitchFamily="34" charset="0"/>
                        <a:ea typeface="Times New Roman"/>
                        <a:cs typeface="Arial" pitchFamily="34" charset="0"/>
                      </a:endParaRPr>
                    </a:p>
                  </a:txBody>
                  <a:tcPr marL="68570" marR="68570" marT="0" marB="0" anchor="ctr"/>
                </a:tc>
                <a:tc>
                  <a:txBody>
                    <a:bodyPr/>
                    <a:lstStyle/>
                    <a:p>
                      <a:pPr marL="0" marR="0">
                        <a:spcBef>
                          <a:spcPts val="0"/>
                        </a:spcBef>
                        <a:spcAft>
                          <a:spcPts val="0"/>
                        </a:spcAft>
                      </a:pPr>
                      <a:r>
                        <a:rPr lang="en-US" sz="1000" dirty="0"/>
                        <a:t>If both exist</a:t>
                      </a:r>
                      <a:endParaRPr lang="en-US" sz="1000" b="0" dirty="0">
                        <a:latin typeface="Arial" pitchFamily="34" charset="0"/>
                        <a:ea typeface="Times New Roman"/>
                        <a:cs typeface="Arial" pitchFamily="34" charset="0"/>
                      </a:endParaRPr>
                    </a:p>
                  </a:txBody>
                  <a:tcPr marL="68570" marR="68570" marT="0" marB="0" anchor="ctr"/>
                </a:tc>
                <a:tc>
                  <a:txBody>
                    <a:bodyPr/>
                    <a:lstStyle/>
                    <a:p>
                      <a:pPr marL="0" marR="0">
                        <a:spcBef>
                          <a:spcPts val="0"/>
                        </a:spcBef>
                        <a:spcAft>
                          <a:spcPts val="0"/>
                        </a:spcAft>
                      </a:pPr>
                      <a:r>
                        <a:rPr lang="en-US" sz="1000" dirty="0"/>
                        <a:t> n/a</a:t>
                      </a:r>
                      <a:endParaRPr lang="en-US" sz="1000" b="0" dirty="0">
                        <a:latin typeface="Arial" pitchFamily="34" charset="0"/>
                        <a:ea typeface="Times New Roman"/>
                        <a:cs typeface="Arial" pitchFamily="34" charset="0"/>
                      </a:endParaRPr>
                    </a:p>
                  </a:txBody>
                  <a:tcPr marL="68570" marR="68570" marT="0" marB="0" anchor="ctr"/>
                </a:tc>
                <a:tc>
                  <a:txBody>
                    <a:bodyPr/>
                    <a:lstStyle/>
                    <a:p>
                      <a:pPr marL="0" marR="0">
                        <a:spcBef>
                          <a:spcPts val="0"/>
                        </a:spcBef>
                        <a:spcAft>
                          <a:spcPts val="0"/>
                        </a:spcAft>
                      </a:pPr>
                      <a:r>
                        <a:rPr lang="en-US" sz="1000" dirty="0"/>
                        <a:t>If both exist</a:t>
                      </a:r>
                      <a:endParaRPr lang="en-US" sz="1000" b="0" dirty="0">
                        <a:latin typeface="Arial" pitchFamily="34" charset="0"/>
                        <a:ea typeface="Times New Roman"/>
                        <a:cs typeface="Arial" pitchFamily="34" charset="0"/>
                      </a:endParaRPr>
                    </a:p>
                  </a:txBody>
                  <a:tcPr marL="68570" marR="68570" marT="0" marB="0" anchor="ctr"/>
                </a:tc>
                <a:tc>
                  <a:txBody>
                    <a:bodyPr/>
                    <a:lstStyle/>
                    <a:p>
                      <a:pPr marL="0" marR="0">
                        <a:spcBef>
                          <a:spcPts val="0"/>
                        </a:spcBef>
                        <a:spcAft>
                          <a:spcPts val="0"/>
                        </a:spcAft>
                      </a:pPr>
                      <a:r>
                        <a:rPr lang="en-US" sz="1000" dirty="0"/>
                        <a:t>Yes</a:t>
                      </a:r>
                      <a:endParaRPr lang="en-US" sz="1000" b="0" dirty="0">
                        <a:latin typeface="Arial" pitchFamily="34" charset="0"/>
                        <a:ea typeface="Times New Roman"/>
                        <a:cs typeface="Arial" pitchFamily="34" charset="0"/>
                      </a:endParaRPr>
                    </a:p>
                  </a:txBody>
                  <a:tcPr marL="68570" marR="68570" marT="0" marB="0" anchor="ctr"/>
                </a:tc>
                <a:extLst>
                  <a:ext uri="{0D108BD9-81ED-4DB2-BD59-A6C34878D82A}">
                    <a16:rowId xmlns:a16="http://schemas.microsoft.com/office/drawing/2014/main" val="10004"/>
                  </a:ext>
                </a:extLst>
              </a:tr>
              <a:tr h="679628">
                <a:tc rowSpan="3">
                  <a:txBody>
                    <a:bodyPr/>
                    <a:lstStyle/>
                    <a:p>
                      <a:pPr marL="0" marR="0">
                        <a:spcBef>
                          <a:spcPts val="0"/>
                        </a:spcBef>
                        <a:spcAft>
                          <a:spcPts val="0"/>
                        </a:spcAft>
                      </a:pPr>
                      <a:r>
                        <a:rPr lang="en-US" sz="1000" dirty="0"/>
                        <a:t>Running 64-bit Perfmon</a:t>
                      </a:r>
                      <a:endParaRPr lang="en-US" sz="1000" dirty="0">
                        <a:latin typeface="Arial" pitchFamily="34" charset="0"/>
                        <a:ea typeface="Times New Roman"/>
                        <a:cs typeface="Arial" pitchFamily="34" charset="0"/>
                      </a:endParaRPr>
                    </a:p>
                  </a:txBody>
                  <a:tcPr marL="68570" marR="68570" marT="0" marB="0" anchor="ctr"/>
                </a:tc>
                <a:tc>
                  <a:txBody>
                    <a:bodyPr/>
                    <a:lstStyle/>
                    <a:p>
                      <a:pPr marL="0" marR="0">
                        <a:spcBef>
                          <a:spcPts val="0"/>
                        </a:spcBef>
                        <a:spcAft>
                          <a:spcPts val="0"/>
                        </a:spcAft>
                      </a:pPr>
                      <a:r>
                        <a:rPr lang="en-US" sz="1000" dirty="0"/>
                        <a:t>If only </a:t>
                      </a:r>
                      <a:br>
                        <a:rPr lang="en-US" sz="1000" dirty="0"/>
                      </a:br>
                      <a:r>
                        <a:rPr lang="en-US" sz="1000" dirty="0"/>
                        <a:t>32-bit counters exist</a:t>
                      </a:r>
                      <a:endParaRPr lang="en-US" sz="1000" b="0" dirty="0">
                        <a:latin typeface="Arial" pitchFamily="34" charset="0"/>
                        <a:ea typeface="Times New Roman"/>
                        <a:cs typeface="Arial" pitchFamily="34" charset="0"/>
                      </a:endParaRPr>
                    </a:p>
                  </a:txBody>
                  <a:tcPr marL="68570" marR="68570" marT="0" marB="0" anchor="ctr"/>
                </a:tc>
                <a:tc>
                  <a:txBody>
                    <a:bodyPr/>
                    <a:lstStyle/>
                    <a:p>
                      <a:pPr marL="0" marR="0">
                        <a:spcBef>
                          <a:spcPts val="0"/>
                        </a:spcBef>
                        <a:spcAft>
                          <a:spcPts val="0"/>
                        </a:spcAft>
                      </a:pPr>
                      <a:r>
                        <a:rPr lang="en-US" sz="1000" dirty="0"/>
                        <a:t>n/a. 64-bit Perfmon cannot run on 32-bit OS</a:t>
                      </a:r>
                      <a:endParaRPr lang="en-US" sz="1000" b="0" dirty="0">
                        <a:latin typeface="Arial" pitchFamily="34" charset="0"/>
                        <a:ea typeface="Times New Roman"/>
                        <a:cs typeface="Arial" pitchFamily="34" charset="0"/>
                      </a:endParaRPr>
                    </a:p>
                  </a:txBody>
                  <a:tcPr marL="68570" marR="68570" marT="0" marB="0" anchor="ctr"/>
                </a:tc>
                <a:tc>
                  <a:txBody>
                    <a:bodyPr/>
                    <a:lstStyle/>
                    <a:p>
                      <a:pPr marL="0" marR="0">
                        <a:spcBef>
                          <a:spcPts val="0"/>
                        </a:spcBef>
                        <a:spcAft>
                          <a:spcPts val="0"/>
                        </a:spcAft>
                      </a:pPr>
                      <a:r>
                        <a:rPr lang="en-US" sz="1000" dirty="0"/>
                        <a:t>If only </a:t>
                      </a:r>
                      <a:br>
                        <a:rPr lang="en-US" sz="1000" dirty="0"/>
                      </a:br>
                      <a:r>
                        <a:rPr lang="en-US" sz="1000" dirty="0"/>
                        <a:t>32-bit counters exist</a:t>
                      </a:r>
                      <a:endParaRPr lang="en-US" sz="1000" b="0" dirty="0">
                        <a:latin typeface="Arial" pitchFamily="34" charset="0"/>
                        <a:ea typeface="Times New Roman"/>
                        <a:cs typeface="Arial" pitchFamily="34" charset="0"/>
                      </a:endParaRPr>
                    </a:p>
                  </a:txBody>
                  <a:tcPr marL="68570" marR="68570" marT="0" marB="0" anchor="ctr"/>
                </a:tc>
                <a:tc>
                  <a:txBody>
                    <a:bodyPr/>
                    <a:lstStyle/>
                    <a:p>
                      <a:pPr marL="0" marR="0">
                        <a:spcBef>
                          <a:spcPts val="0"/>
                        </a:spcBef>
                        <a:spcAft>
                          <a:spcPts val="0"/>
                        </a:spcAft>
                      </a:pPr>
                      <a:r>
                        <a:rPr lang="en-US" sz="1000" dirty="0"/>
                        <a:t>No</a:t>
                      </a:r>
                      <a:endParaRPr lang="en-US" sz="1000" b="0" dirty="0">
                        <a:solidFill>
                          <a:srgbClr val="FF0000"/>
                        </a:solidFill>
                        <a:latin typeface="Arial" pitchFamily="34" charset="0"/>
                        <a:ea typeface="Times New Roman"/>
                        <a:cs typeface="Arial" pitchFamily="34" charset="0"/>
                      </a:endParaRPr>
                    </a:p>
                  </a:txBody>
                  <a:tcPr marL="68570" marR="6857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t>If only 32-bit counters exist</a:t>
                      </a:r>
                    </a:p>
                    <a:p>
                      <a:pPr marL="0" marR="0">
                        <a:spcBef>
                          <a:spcPts val="0"/>
                        </a:spcBef>
                        <a:spcAft>
                          <a:spcPts val="0"/>
                        </a:spcAft>
                      </a:pPr>
                      <a:r>
                        <a:rPr lang="en-US" sz="1000" dirty="0"/>
                        <a:t>on the remote computer</a:t>
                      </a:r>
                      <a:endParaRPr lang="en-US" sz="1000" b="0" dirty="0">
                        <a:latin typeface="Arial" pitchFamily="34" charset="0"/>
                        <a:ea typeface="Times New Roman"/>
                        <a:cs typeface="Arial" pitchFamily="34" charset="0"/>
                      </a:endParaRPr>
                    </a:p>
                  </a:txBody>
                  <a:tcPr marL="68570" marR="68570" marT="0" marB="0" anchor="ctr"/>
                </a:tc>
                <a:tc>
                  <a:txBody>
                    <a:bodyPr/>
                    <a:lstStyle/>
                    <a:p>
                      <a:pPr marL="0" marR="0">
                        <a:spcBef>
                          <a:spcPts val="0"/>
                        </a:spcBef>
                        <a:spcAft>
                          <a:spcPts val="0"/>
                        </a:spcAft>
                      </a:pPr>
                      <a:r>
                        <a:rPr lang="en-US" sz="1000" dirty="0"/>
                        <a:t>Yes</a:t>
                      </a:r>
                      <a:endParaRPr lang="en-US" sz="1000" b="0" dirty="0">
                        <a:latin typeface="Arial" pitchFamily="34" charset="0"/>
                        <a:ea typeface="Times New Roman"/>
                        <a:cs typeface="Arial" pitchFamily="34" charset="0"/>
                      </a:endParaRPr>
                    </a:p>
                  </a:txBody>
                  <a:tcPr marL="68570" marR="68570" marT="0" marB="0" anchor="ctr"/>
                </a:tc>
                <a:tc>
                  <a:txBody>
                    <a:bodyPr/>
                    <a:lstStyle/>
                    <a:p>
                      <a:pPr marL="0" marR="0">
                        <a:spcBef>
                          <a:spcPts val="0"/>
                        </a:spcBef>
                        <a:spcAft>
                          <a:spcPts val="0"/>
                        </a:spcAft>
                      </a:pPr>
                      <a:r>
                        <a:rPr lang="en-US" sz="1000" dirty="0"/>
                        <a:t>If only 32-bit counters exist on the remote computer</a:t>
                      </a:r>
                      <a:endParaRPr lang="en-US" sz="1000" b="0" dirty="0">
                        <a:latin typeface="Arial" pitchFamily="34" charset="0"/>
                        <a:ea typeface="Times New Roman"/>
                        <a:cs typeface="Arial" pitchFamily="34" charset="0"/>
                      </a:endParaRPr>
                    </a:p>
                  </a:txBody>
                  <a:tcPr marL="68570" marR="68570" marT="0" marB="0" anchor="ctr"/>
                </a:tc>
                <a:tc>
                  <a:txBody>
                    <a:bodyPr/>
                    <a:lstStyle/>
                    <a:p>
                      <a:pPr marL="0" marR="0">
                        <a:spcBef>
                          <a:spcPts val="0"/>
                        </a:spcBef>
                        <a:spcAft>
                          <a:spcPts val="0"/>
                        </a:spcAft>
                      </a:pPr>
                      <a:r>
                        <a:rPr lang="en-US" sz="1000" dirty="0"/>
                        <a:t>No, it cannot access the data</a:t>
                      </a:r>
                      <a:endParaRPr lang="en-US" sz="1000" b="0" dirty="0">
                        <a:latin typeface="Arial" pitchFamily="34" charset="0"/>
                        <a:ea typeface="Times New Roman"/>
                        <a:cs typeface="Arial" pitchFamily="34" charset="0"/>
                      </a:endParaRPr>
                    </a:p>
                  </a:txBody>
                  <a:tcPr marL="68570" marR="68570" marT="0" marB="0" anchor="ctr"/>
                </a:tc>
                <a:extLst>
                  <a:ext uri="{0D108BD9-81ED-4DB2-BD59-A6C34878D82A}">
                    <a16:rowId xmlns:a16="http://schemas.microsoft.com/office/drawing/2014/main" val="10005"/>
                  </a:ext>
                </a:extLst>
              </a:tr>
              <a:tr h="609514">
                <a:tc vMerge="1">
                  <a:txBody>
                    <a:bodyPr/>
                    <a:lstStyle/>
                    <a:p>
                      <a:endParaRPr lang="en-US"/>
                    </a:p>
                  </a:txBody>
                  <a:tcPr/>
                </a:tc>
                <a:tc>
                  <a:txBody>
                    <a:bodyPr/>
                    <a:lstStyle/>
                    <a:p>
                      <a:pPr marL="0" marR="0">
                        <a:spcBef>
                          <a:spcPts val="0"/>
                        </a:spcBef>
                        <a:spcAft>
                          <a:spcPts val="0"/>
                        </a:spcAft>
                      </a:pPr>
                      <a:r>
                        <a:rPr lang="en-US" sz="1000" dirty="0"/>
                        <a:t>If only </a:t>
                      </a:r>
                      <a:br>
                        <a:rPr lang="en-US" sz="1000" dirty="0"/>
                      </a:br>
                      <a:r>
                        <a:rPr lang="en-US" sz="1000" dirty="0"/>
                        <a:t>64-bit counters</a:t>
                      </a:r>
                      <a:r>
                        <a:rPr lang="en-US" sz="1000" baseline="0" dirty="0"/>
                        <a:t> </a:t>
                      </a:r>
                      <a:r>
                        <a:rPr lang="en-US" sz="1000" dirty="0"/>
                        <a:t>exist</a:t>
                      </a:r>
                      <a:endParaRPr lang="en-US" sz="1000" b="0" dirty="0">
                        <a:latin typeface="Arial" pitchFamily="34" charset="0"/>
                        <a:ea typeface="Times New Roman"/>
                        <a:cs typeface="Arial" pitchFamily="34" charset="0"/>
                      </a:endParaRPr>
                    </a:p>
                  </a:txBody>
                  <a:tcPr marL="68570" marR="68570" marT="0" marB="0" anchor="ctr"/>
                </a:tc>
                <a:tc>
                  <a:txBody>
                    <a:bodyPr/>
                    <a:lstStyle/>
                    <a:p>
                      <a:pPr marL="0" marR="0">
                        <a:spcBef>
                          <a:spcPts val="0"/>
                        </a:spcBef>
                        <a:spcAft>
                          <a:spcPts val="0"/>
                        </a:spcAft>
                      </a:pPr>
                      <a:r>
                        <a:rPr lang="en-US" sz="1000" dirty="0"/>
                        <a:t> n/a</a:t>
                      </a:r>
                      <a:endParaRPr lang="en-US" sz="1000" b="0" dirty="0">
                        <a:latin typeface="Arial" pitchFamily="34" charset="0"/>
                        <a:ea typeface="Times New Roman"/>
                        <a:cs typeface="Arial" pitchFamily="34" charset="0"/>
                      </a:endParaRPr>
                    </a:p>
                  </a:txBody>
                  <a:tcPr marL="68570" marR="68570" marT="0" marB="0" anchor="ctr"/>
                </a:tc>
                <a:tc>
                  <a:txBody>
                    <a:bodyPr/>
                    <a:lstStyle/>
                    <a:p>
                      <a:pPr marL="0" marR="0">
                        <a:spcBef>
                          <a:spcPts val="0"/>
                        </a:spcBef>
                        <a:spcAft>
                          <a:spcPts val="0"/>
                        </a:spcAft>
                      </a:pPr>
                      <a:r>
                        <a:rPr lang="en-US" sz="1000" dirty="0"/>
                        <a:t>If only </a:t>
                      </a:r>
                      <a:br>
                        <a:rPr lang="en-US" sz="1000" dirty="0"/>
                      </a:br>
                      <a:r>
                        <a:rPr lang="en-US" sz="1000" dirty="0"/>
                        <a:t>64-bit counters exist</a:t>
                      </a:r>
                      <a:endParaRPr lang="en-US" sz="1000" b="0" dirty="0">
                        <a:latin typeface="Arial" pitchFamily="34" charset="0"/>
                        <a:ea typeface="Times New Roman"/>
                        <a:cs typeface="Arial" pitchFamily="34" charset="0"/>
                      </a:endParaRPr>
                    </a:p>
                  </a:txBody>
                  <a:tcPr marL="68570" marR="68570" marT="0" marB="0" anchor="ctr"/>
                </a:tc>
                <a:tc>
                  <a:txBody>
                    <a:bodyPr/>
                    <a:lstStyle/>
                    <a:p>
                      <a:pPr marL="0" marR="0">
                        <a:spcBef>
                          <a:spcPts val="0"/>
                        </a:spcBef>
                        <a:spcAft>
                          <a:spcPts val="0"/>
                        </a:spcAft>
                      </a:pPr>
                      <a:r>
                        <a:rPr lang="en-US" sz="1000" dirty="0"/>
                        <a:t>Yes</a:t>
                      </a:r>
                      <a:endParaRPr lang="en-US" sz="1000" b="0" dirty="0">
                        <a:latin typeface="Arial" pitchFamily="34" charset="0"/>
                        <a:ea typeface="Times New Roman"/>
                        <a:cs typeface="Arial" pitchFamily="34" charset="0"/>
                      </a:endParaRPr>
                    </a:p>
                  </a:txBody>
                  <a:tcPr marL="68570" marR="68570" marT="0" marB="0" anchor="ctr"/>
                </a:tc>
                <a:tc>
                  <a:txBody>
                    <a:bodyPr/>
                    <a:lstStyle/>
                    <a:p>
                      <a:pPr marL="0" marR="0">
                        <a:spcBef>
                          <a:spcPts val="0"/>
                        </a:spcBef>
                        <a:spcAft>
                          <a:spcPts val="0"/>
                        </a:spcAft>
                      </a:pPr>
                      <a:r>
                        <a:rPr lang="en-US" sz="1000" dirty="0"/>
                        <a:t>If only 64-bit counters exist</a:t>
                      </a:r>
                      <a:endParaRPr lang="en-US" sz="1000" b="0" dirty="0">
                        <a:latin typeface="Arial" pitchFamily="34" charset="0"/>
                        <a:ea typeface="Times New Roman"/>
                        <a:cs typeface="Arial" pitchFamily="34" charset="0"/>
                      </a:endParaRPr>
                    </a:p>
                  </a:txBody>
                  <a:tcPr marL="68570" marR="68570" marT="0" marB="0" anchor="ctr"/>
                </a:tc>
                <a:tc>
                  <a:txBody>
                    <a:bodyPr/>
                    <a:lstStyle/>
                    <a:p>
                      <a:pPr marL="0" marR="0">
                        <a:spcBef>
                          <a:spcPts val="0"/>
                        </a:spcBef>
                        <a:spcAft>
                          <a:spcPts val="0"/>
                        </a:spcAft>
                      </a:pPr>
                      <a:r>
                        <a:rPr lang="en-US" sz="1000" dirty="0"/>
                        <a:t> n/a</a:t>
                      </a:r>
                      <a:endParaRPr lang="en-US" sz="1000" b="0" dirty="0">
                        <a:latin typeface="Arial" pitchFamily="34" charset="0"/>
                        <a:ea typeface="Times New Roman"/>
                        <a:cs typeface="Arial" pitchFamily="34" charset="0"/>
                      </a:endParaRPr>
                    </a:p>
                  </a:txBody>
                  <a:tcPr marL="68570" marR="68570" marT="0" marB="0" anchor="ctr"/>
                </a:tc>
                <a:tc>
                  <a:txBody>
                    <a:bodyPr/>
                    <a:lstStyle/>
                    <a:p>
                      <a:pPr marL="0" marR="0">
                        <a:spcBef>
                          <a:spcPts val="0"/>
                        </a:spcBef>
                        <a:spcAft>
                          <a:spcPts val="0"/>
                        </a:spcAft>
                      </a:pPr>
                      <a:r>
                        <a:rPr lang="en-US" sz="1000" dirty="0"/>
                        <a:t>If only 64-bit counters exist</a:t>
                      </a:r>
                      <a:endParaRPr lang="en-US" sz="1000" b="0" dirty="0">
                        <a:latin typeface="Arial" pitchFamily="34" charset="0"/>
                        <a:ea typeface="Times New Roman"/>
                        <a:cs typeface="Arial" pitchFamily="34" charset="0"/>
                      </a:endParaRPr>
                    </a:p>
                  </a:txBody>
                  <a:tcPr marL="68570" marR="68570" marT="0" marB="0" anchor="ctr"/>
                </a:tc>
                <a:tc>
                  <a:txBody>
                    <a:bodyPr/>
                    <a:lstStyle/>
                    <a:p>
                      <a:pPr marL="0" marR="0">
                        <a:spcBef>
                          <a:spcPts val="0"/>
                        </a:spcBef>
                        <a:spcAft>
                          <a:spcPts val="0"/>
                        </a:spcAft>
                      </a:pPr>
                      <a:r>
                        <a:rPr lang="en-US" sz="1000" dirty="0"/>
                        <a:t>Yes</a:t>
                      </a:r>
                      <a:endParaRPr lang="en-US" sz="1000" b="0" dirty="0">
                        <a:latin typeface="Arial" pitchFamily="34" charset="0"/>
                        <a:ea typeface="Times New Roman"/>
                        <a:cs typeface="Arial" pitchFamily="34" charset="0"/>
                      </a:endParaRPr>
                    </a:p>
                  </a:txBody>
                  <a:tcPr marL="68570" marR="68570" marT="0" marB="0" anchor="ctr"/>
                </a:tc>
                <a:extLst>
                  <a:ext uri="{0D108BD9-81ED-4DB2-BD59-A6C34878D82A}">
                    <a16:rowId xmlns:a16="http://schemas.microsoft.com/office/drawing/2014/main" val="10006"/>
                  </a:ext>
                </a:extLst>
              </a:tr>
              <a:tr h="152378">
                <a:tc vMerge="1">
                  <a:txBody>
                    <a:bodyPr/>
                    <a:lstStyle/>
                    <a:p>
                      <a:endParaRPr lang="en-US"/>
                    </a:p>
                  </a:txBody>
                  <a:tcPr/>
                </a:tc>
                <a:tc>
                  <a:txBody>
                    <a:bodyPr/>
                    <a:lstStyle/>
                    <a:p>
                      <a:pPr marL="0" marR="0">
                        <a:spcBef>
                          <a:spcPts val="0"/>
                        </a:spcBef>
                        <a:spcAft>
                          <a:spcPts val="0"/>
                        </a:spcAft>
                      </a:pPr>
                      <a:r>
                        <a:rPr lang="en-US" sz="1000" dirty="0"/>
                        <a:t>If both exist</a:t>
                      </a:r>
                      <a:endParaRPr lang="en-US" sz="1000" b="0" dirty="0">
                        <a:latin typeface="Arial" pitchFamily="34" charset="0"/>
                        <a:ea typeface="Times New Roman"/>
                        <a:cs typeface="Arial" pitchFamily="34" charset="0"/>
                      </a:endParaRPr>
                    </a:p>
                  </a:txBody>
                  <a:tcPr marL="68570" marR="68570" marT="0" marB="0" anchor="ctr"/>
                </a:tc>
                <a:tc>
                  <a:txBody>
                    <a:bodyPr/>
                    <a:lstStyle/>
                    <a:p>
                      <a:pPr marL="0" marR="0">
                        <a:spcBef>
                          <a:spcPts val="0"/>
                        </a:spcBef>
                        <a:spcAft>
                          <a:spcPts val="0"/>
                        </a:spcAft>
                      </a:pPr>
                      <a:r>
                        <a:rPr lang="en-US" sz="1000" dirty="0"/>
                        <a:t> n/a</a:t>
                      </a:r>
                      <a:endParaRPr lang="en-US" sz="1000" b="0" dirty="0">
                        <a:latin typeface="Arial" pitchFamily="34" charset="0"/>
                        <a:ea typeface="Times New Roman"/>
                        <a:cs typeface="Arial" pitchFamily="34" charset="0"/>
                      </a:endParaRPr>
                    </a:p>
                  </a:txBody>
                  <a:tcPr marL="68570" marR="68570" marT="0" marB="0" anchor="ctr"/>
                </a:tc>
                <a:tc>
                  <a:txBody>
                    <a:bodyPr/>
                    <a:lstStyle/>
                    <a:p>
                      <a:pPr marL="0" marR="0">
                        <a:spcBef>
                          <a:spcPts val="0"/>
                        </a:spcBef>
                        <a:spcAft>
                          <a:spcPts val="0"/>
                        </a:spcAft>
                      </a:pPr>
                      <a:r>
                        <a:rPr lang="en-US" sz="1000" dirty="0"/>
                        <a:t>If both exist</a:t>
                      </a:r>
                      <a:endParaRPr lang="en-US" sz="1000" b="0" dirty="0">
                        <a:latin typeface="Arial" pitchFamily="34" charset="0"/>
                        <a:ea typeface="Times New Roman"/>
                        <a:cs typeface="Arial" pitchFamily="34" charset="0"/>
                      </a:endParaRPr>
                    </a:p>
                  </a:txBody>
                  <a:tcPr marL="68570" marR="68570" marT="0" marB="0" anchor="ctr"/>
                </a:tc>
                <a:tc>
                  <a:txBody>
                    <a:bodyPr/>
                    <a:lstStyle/>
                    <a:p>
                      <a:pPr marL="0" marR="0">
                        <a:spcBef>
                          <a:spcPts val="0"/>
                        </a:spcBef>
                        <a:spcAft>
                          <a:spcPts val="0"/>
                        </a:spcAft>
                      </a:pPr>
                      <a:r>
                        <a:rPr lang="en-US" sz="1000" dirty="0"/>
                        <a:t>Yes</a:t>
                      </a:r>
                      <a:endParaRPr lang="en-US" sz="1000" b="0" dirty="0">
                        <a:latin typeface="Arial" pitchFamily="34" charset="0"/>
                        <a:ea typeface="Times New Roman"/>
                        <a:cs typeface="Arial" pitchFamily="34" charset="0"/>
                      </a:endParaRPr>
                    </a:p>
                  </a:txBody>
                  <a:tcPr marL="68570" marR="68570" marT="0" marB="0" anchor="ctr"/>
                </a:tc>
                <a:tc>
                  <a:txBody>
                    <a:bodyPr/>
                    <a:lstStyle/>
                    <a:p>
                      <a:pPr marL="0" marR="0">
                        <a:spcBef>
                          <a:spcPts val="0"/>
                        </a:spcBef>
                        <a:spcAft>
                          <a:spcPts val="0"/>
                        </a:spcAft>
                      </a:pPr>
                      <a:r>
                        <a:rPr lang="en-US" sz="1000" dirty="0"/>
                        <a:t>If both exist</a:t>
                      </a:r>
                      <a:endParaRPr lang="en-US" sz="1000" b="0" dirty="0">
                        <a:latin typeface="Arial" pitchFamily="34" charset="0"/>
                        <a:ea typeface="Times New Roman"/>
                        <a:cs typeface="Arial" pitchFamily="34" charset="0"/>
                      </a:endParaRPr>
                    </a:p>
                  </a:txBody>
                  <a:tcPr marL="68570" marR="68570" marT="0" marB="0" anchor="ctr"/>
                </a:tc>
                <a:tc>
                  <a:txBody>
                    <a:bodyPr/>
                    <a:lstStyle/>
                    <a:p>
                      <a:pPr marL="0" marR="0">
                        <a:spcBef>
                          <a:spcPts val="0"/>
                        </a:spcBef>
                        <a:spcAft>
                          <a:spcPts val="0"/>
                        </a:spcAft>
                      </a:pPr>
                      <a:r>
                        <a:rPr lang="en-US" sz="1000" dirty="0"/>
                        <a:t> n/a</a:t>
                      </a:r>
                      <a:endParaRPr lang="en-US" sz="1000" b="0" dirty="0">
                        <a:latin typeface="Arial" pitchFamily="34" charset="0"/>
                        <a:ea typeface="Times New Roman"/>
                        <a:cs typeface="Arial" pitchFamily="34" charset="0"/>
                      </a:endParaRPr>
                    </a:p>
                  </a:txBody>
                  <a:tcPr marL="68570" marR="68570" marT="0" marB="0" anchor="ctr"/>
                </a:tc>
                <a:tc>
                  <a:txBody>
                    <a:bodyPr/>
                    <a:lstStyle/>
                    <a:p>
                      <a:pPr marL="0" marR="0">
                        <a:spcBef>
                          <a:spcPts val="0"/>
                        </a:spcBef>
                        <a:spcAft>
                          <a:spcPts val="0"/>
                        </a:spcAft>
                      </a:pPr>
                      <a:r>
                        <a:rPr lang="en-US" sz="1000" dirty="0"/>
                        <a:t>If both exist</a:t>
                      </a:r>
                      <a:endParaRPr lang="en-US" sz="1000" b="0" dirty="0">
                        <a:latin typeface="Arial" pitchFamily="34" charset="0"/>
                        <a:ea typeface="Times New Roman"/>
                        <a:cs typeface="Arial" pitchFamily="34" charset="0"/>
                      </a:endParaRPr>
                    </a:p>
                  </a:txBody>
                  <a:tcPr marL="68570" marR="68570" marT="0" marB="0" anchor="ctr"/>
                </a:tc>
                <a:tc>
                  <a:txBody>
                    <a:bodyPr/>
                    <a:lstStyle/>
                    <a:p>
                      <a:pPr marL="0" marR="0">
                        <a:spcBef>
                          <a:spcPts val="0"/>
                        </a:spcBef>
                        <a:spcAft>
                          <a:spcPts val="0"/>
                        </a:spcAft>
                      </a:pPr>
                      <a:r>
                        <a:rPr lang="en-US" sz="1000" dirty="0"/>
                        <a:t>Yes</a:t>
                      </a:r>
                      <a:endParaRPr lang="en-US" sz="1000" b="0" dirty="0">
                        <a:latin typeface="Arial" pitchFamily="34" charset="0"/>
                        <a:ea typeface="Times New Roman"/>
                        <a:cs typeface="Arial" pitchFamily="34" charset="0"/>
                      </a:endParaRPr>
                    </a:p>
                  </a:txBody>
                  <a:tcPr marL="68570" marR="68570" marT="0" marB="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5968825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name="HIDDEN - Slide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B5B00-DC84-4AB5-82AF-5C975E540C0B}"/>
              </a:ext>
            </a:extLst>
          </p:cNvPr>
          <p:cNvSpPr>
            <a:spLocks noGrp="1"/>
          </p:cNvSpPr>
          <p:nvPr>
            <p:ph type="title" idx="4294967295"/>
          </p:nvPr>
        </p:nvSpPr>
        <p:spPr>
          <a:xfrm>
            <a:off x="536575" y="288925"/>
            <a:ext cx="11655425" cy="900113"/>
          </a:xfrm>
        </p:spPr>
        <p:txBody>
          <a:bodyPr/>
          <a:lstStyle/>
          <a:p>
            <a:r>
              <a:rPr lang="en-US" dirty="0">
                <a:noFill/>
              </a:rPr>
              <a:t>Microsoft</a:t>
            </a:r>
          </a:p>
        </p:txBody>
      </p:sp>
    </p:spTree>
    <p:extLst>
      <p:ext uri="{BB962C8B-B14F-4D97-AF65-F5344CB8AC3E}">
        <p14:creationId xmlns:p14="http://schemas.microsoft.com/office/powerpoint/2010/main" val="3750539350"/>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p:cNvSpPr>
            <a:spLocks noGrp="1" noChangeArrowheads="1"/>
          </p:cNvSpPr>
          <p:nvPr>
            <p:ph type="title"/>
          </p:nvPr>
        </p:nvSpPr>
        <p:spPr/>
        <p:txBody>
          <a:bodyPr/>
          <a:lstStyle/>
          <a:p>
            <a:r>
              <a:rPr lang="en-US"/>
              <a:t>Remove Counters</a:t>
            </a:r>
            <a:endParaRPr lang="en-US" dirty="0"/>
          </a:p>
        </p:txBody>
      </p:sp>
      <p:sp>
        <p:nvSpPr>
          <p:cNvPr id="3" name="Content Placeholder 2"/>
          <p:cNvSpPr>
            <a:spLocks noGrp="1"/>
          </p:cNvSpPr>
          <p:nvPr>
            <p:ph type="body" sz="quarter" idx="10"/>
          </p:nvPr>
        </p:nvSpPr>
        <p:spPr/>
        <p:txBody>
          <a:bodyPr/>
          <a:lstStyle/>
          <a:p>
            <a:r>
              <a:rPr lang="en-US" dirty="0"/>
              <a:t>To remove counters, select them, and then either click       or press </a:t>
            </a:r>
            <a:r>
              <a:rPr lang="en-US" b="1" dirty="0"/>
              <a:t>Delete.</a:t>
            </a:r>
            <a:endParaRPr lang="en-US" dirty="0"/>
          </a:p>
        </p:txBody>
      </p:sp>
      <p:grpSp>
        <p:nvGrpSpPr>
          <p:cNvPr id="2" name="Group 1">
            <a:extLst>
              <a:ext uri="{FF2B5EF4-FFF2-40B4-BE49-F238E27FC236}">
                <a16:creationId xmlns:a16="http://schemas.microsoft.com/office/drawing/2014/main" id="{B2CC1BB8-DB61-41E5-95D0-335B107B5C17}"/>
              </a:ext>
            </a:extLst>
          </p:cNvPr>
          <p:cNvGrpSpPr/>
          <p:nvPr/>
        </p:nvGrpSpPr>
        <p:grpSpPr>
          <a:xfrm>
            <a:off x="1143000" y="1686550"/>
            <a:ext cx="9741358" cy="5064741"/>
            <a:chOff x="1155242" y="1573648"/>
            <a:chExt cx="9881516" cy="5283866"/>
          </a:xfrm>
        </p:grpSpPr>
        <p:pic>
          <p:nvPicPr>
            <p:cNvPr id="4" name="Picture 3"/>
            <p:cNvPicPr>
              <a:picLocks noChangeAspect="1"/>
            </p:cNvPicPr>
            <p:nvPr/>
          </p:nvPicPr>
          <p:blipFill>
            <a:blip r:embed="rId3"/>
            <a:stretch>
              <a:fillRect/>
            </a:stretch>
          </p:blipFill>
          <p:spPr>
            <a:xfrm>
              <a:off x="1155242" y="1573648"/>
              <a:ext cx="9881516" cy="5283866"/>
            </a:xfrm>
            <a:prstGeom prst="rect">
              <a:avLst/>
            </a:prstGeom>
          </p:spPr>
        </p:pic>
        <p:grpSp>
          <p:nvGrpSpPr>
            <p:cNvPr id="9" name="Group 8"/>
            <p:cNvGrpSpPr/>
            <p:nvPr/>
          </p:nvGrpSpPr>
          <p:grpSpPr>
            <a:xfrm>
              <a:off x="2549301" y="2033788"/>
              <a:ext cx="5316105" cy="4487467"/>
              <a:chOff x="2826136" y="560187"/>
              <a:chExt cx="4903688" cy="5150002"/>
            </a:xfrm>
          </p:grpSpPr>
          <p:sp>
            <p:nvSpPr>
              <p:cNvPr id="5" name="Rectangle 4"/>
              <p:cNvSpPr/>
              <p:nvPr/>
            </p:nvSpPr>
            <p:spPr bwMode="auto">
              <a:xfrm>
                <a:off x="3403759" y="560187"/>
                <a:ext cx="321907" cy="279918"/>
              </a:xfrm>
              <a:prstGeom prst="rect">
                <a:avLst/>
              </a:prstGeom>
              <a:noFill/>
              <a:ln w="38100" cap="flat" cmpd="sng" algn="ctr">
                <a:solidFill>
                  <a:srgbClr val="00660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cxnSp>
            <p:nvCxnSpPr>
              <p:cNvPr id="10" name="Straight Arrow Connector 9"/>
              <p:cNvCxnSpPr/>
              <p:nvPr/>
            </p:nvCxnSpPr>
            <p:spPr bwMode="auto">
              <a:xfrm flipH="1" flipV="1">
                <a:off x="3628760" y="840105"/>
                <a:ext cx="1778315" cy="4662140"/>
              </a:xfrm>
              <a:prstGeom prst="straightConnector1">
                <a:avLst/>
              </a:prstGeom>
              <a:solidFill>
                <a:schemeClr val="bg1"/>
              </a:solidFill>
              <a:ln w="38100" cap="flat" cmpd="sng" algn="ctr">
                <a:solidFill>
                  <a:srgbClr val="006600"/>
                </a:solidFill>
                <a:prstDash val="solid"/>
                <a:round/>
                <a:headEnd type="none" w="med" len="med"/>
                <a:tailEnd type="arrow"/>
              </a:ln>
              <a:effectLst/>
            </p:spPr>
          </p:cxnSp>
          <p:sp>
            <p:nvSpPr>
              <p:cNvPr id="15" name="Rectangle 14"/>
              <p:cNvSpPr/>
              <p:nvPr/>
            </p:nvSpPr>
            <p:spPr bwMode="auto">
              <a:xfrm>
                <a:off x="2826136" y="5502243"/>
                <a:ext cx="4903688" cy="207946"/>
              </a:xfrm>
              <a:prstGeom prst="rect">
                <a:avLst/>
              </a:prstGeom>
              <a:noFill/>
              <a:ln w="38100" cap="flat" cmpd="sng" algn="ctr">
                <a:solidFill>
                  <a:srgbClr val="00660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grpSp>
      </p:grpSp>
      <p:pic>
        <p:nvPicPr>
          <p:cNvPr id="1024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34400" y="1295400"/>
            <a:ext cx="357137" cy="39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553391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HIDDEN - Slide12">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0640165"/>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name="HIDDEN - Slide1377">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BC6F63-616D-478D-A91D-8B071350BF64}"/>
              </a:ext>
            </a:extLst>
          </p:cNvPr>
          <p:cNvSpPr>
            <a:spLocks noGrp="1"/>
          </p:cNvSpPr>
          <p:nvPr>
            <p:ph type="title"/>
          </p:nvPr>
        </p:nvSpPr>
        <p:spPr/>
        <p:txBody>
          <a:bodyPr/>
          <a:lstStyle/>
          <a:p>
            <a:r>
              <a:rPr lang="en-US"/>
              <a:t>Manipulations with counters</a:t>
            </a:r>
            <a:endParaRPr lang="en-US" dirty="0"/>
          </a:p>
        </p:txBody>
      </p:sp>
    </p:spTree>
    <p:extLst>
      <p:ext uri="{BB962C8B-B14F-4D97-AF65-F5344CB8AC3E}">
        <p14:creationId xmlns:p14="http://schemas.microsoft.com/office/powerpoint/2010/main" val="4025148358"/>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86804" y="1620491"/>
            <a:ext cx="8081180" cy="4332411"/>
          </a:xfrm>
          <a:prstGeom prst="rect">
            <a:avLst/>
          </a:prstGeom>
        </p:spPr>
      </p:pic>
      <p:sp>
        <p:nvSpPr>
          <p:cNvPr id="3" name="Content Placeholder 2"/>
          <p:cNvSpPr>
            <a:spLocks noGrp="1"/>
          </p:cNvSpPr>
          <p:nvPr>
            <p:ph type="body" sz="quarter" idx="10"/>
          </p:nvPr>
        </p:nvSpPr>
        <p:spPr/>
        <p:txBody>
          <a:bodyPr/>
          <a:lstStyle/>
          <a:p>
            <a:r>
              <a:rPr lang="en-US" dirty="0"/>
              <a:t>To show or hide the console tree, click</a:t>
            </a:r>
          </a:p>
        </p:txBody>
      </p:sp>
      <p:sp>
        <p:nvSpPr>
          <p:cNvPr id="674818" name="Rectangle 2"/>
          <p:cNvSpPr>
            <a:spLocks noGrp="1" noChangeArrowheads="1"/>
          </p:cNvSpPr>
          <p:nvPr>
            <p:ph type="title"/>
          </p:nvPr>
        </p:nvSpPr>
        <p:spPr/>
        <p:txBody>
          <a:bodyPr/>
          <a:lstStyle/>
          <a:p>
            <a:r>
              <a:rPr lang="en-US" dirty="0"/>
              <a:t>Show or Hide the Console Tree</a:t>
            </a:r>
          </a:p>
        </p:txBody>
      </p:sp>
      <p:pic>
        <p:nvPicPr>
          <p:cNvPr id="61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01432" y="1321080"/>
            <a:ext cx="366174" cy="320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5"/>
          <a:stretch>
            <a:fillRect/>
          </a:stretch>
        </p:blipFill>
        <p:spPr>
          <a:xfrm>
            <a:off x="2450158" y="2329100"/>
            <a:ext cx="8468722" cy="4528414"/>
          </a:xfrm>
          <a:prstGeom prst="rect">
            <a:avLst/>
          </a:prstGeom>
        </p:spPr>
      </p:pic>
      <p:grpSp>
        <p:nvGrpSpPr>
          <p:cNvPr id="12" name="Group 11"/>
          <p:cNvGrpSpPr>
            <a:grpSpLocks noChangeAspect="1"/>
          </p:cNvGrpSpPr>
          <p:nvPr/>
        </p:nvGrpSpPr>
        <p:grpSpPr>
          <a:xfrm>
            <a:off x="1674998" y="1797332"/>
            <a:ext cx="1869252" cy="4864179"/>
            <a:chOff x="1742492" y="2064754"/>
            <a:chExt cx="1917726" cy="5035834"/>
          </a:xfrm>
        </p:grpSpPr>
        <p:cxnSp>
          <p:nvCxnSpPr>
            <p:cNvPr id="10" name="Straight Arrow Connector 9"/>
            <p:cNvCxnSpPr/>
            <p:nvPr/>
          </p:nvCxnSpPr>
          <p:spPr bwMode="auto">
            <a:xfrm>
              <a:off x="1978570" y="2344672"/>
              <a:ext cx="559183" cy="726332"/>
            </a:xfrm>
            <a:prstGeom prst="straightConnector1">
              <a:avLst/>
            </a:prstGeom>
            <a:solidFill>
              <a:schemeClr val="bg1"/>
            </a:solidFill>
            <a:ln w="38100" cap="flat" cmpd="sng" algn="ctr">
              <a:solidFill>
                <a:srgbClr val="006600"/>
              </a:solidFill>
              <a:prstDash val="solid"/>
              <a:round/>
              <a:headEnd type="none" w="med" len="med"/>
              <a:tailEnd type="arrow"/>
            </a:ln>
            <a:effectLst/>
          </p:spPr>
        </p:cxnSp>
        <p:sp>
          <p:nvSpPr>
            <p:cNvPr id="5" name="Rectangle 4"/>
            <p:cNvSpPr/>
            <p:nvPr/>
          </p:nvSpPr>
          <p:spPr bwMode="auto">
            <a:xfrm>
              <a:off x="1742492" y="2064754"/>
              <a:ext cx="236078" cy="279918"/>
            </a:xfrm>
            <a:prstGeom prst="rect">
              <a:avLst/>
            </a:prstGeom>
            <a:noFill/>
            <a:ln w="38100" cap="flat" cmpd="sng" algn="ctr">
              <a:solidFill>
                <a:srgbClr val="00660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sp>
          <p:nvSpPr>
            <p:cNvPr id="15" name="Rectangle 14"/>
            <p:cNvSpPr/>
            <p:nvPr/>
          </p:nvSpPr>
          <p:spPr bwMode="auto">
            <a:xfrm>
              <a:off x="2537754" y="3071004"/>
              <a:ext cx="1122464" cy="4029584"/>
            </a:xfrm>
            <a:prstGeom prst="rect">
              <a:avLst/>
            </a:prstGeom>
            <a:noFill/>
            <a:ln w="38100" cap="flat" cmpd="sng" algn="ctr">
              <a:solidFill>
                <a:srgbClr val="00660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grpSp>
    </p:spTree>
    <p:extLst>
      <p:ext uri="{BB962C8B-B14F-4D97-AF65-F5344CB8AC3E}">
        <p14:creationId xmlns:p14="http://schemas.microsoft.com/office/powerpoint/2010/main" val="274013066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To highlight a specific counter on the graph, select the counter, and then click</a:t>
            </a:r>
          </a:p>
        </p:txBody>
      </p:sp>
      <p:sp>
        <p:nvSpPr>
          <p:cNvPr id="674818" name="Rectangle 2"/>
          <p:cNvSpPr>
            <a:spLocks noGrp="1" noChangeArrowheads="1"/>
          </p:cNvSpPr>
          <p:nvPr>
            <p:ph type="title"/>
          </p:nvPr>
        </p:nvSpPr>
        <p:spPr/>
        <p:txBody>
          <a:bodyPr/>
          <a:lstStyle/>
          <a:p>
            <a:r>
              <a:rPr lang="en-US"/>
              <a:t>Highlight a Counter</a:t>
            </a:r>
            <a:endParaRPr lang="en-US" dirty="0"/>
          </a:p>
        </p:txBody>
      </p:sp>
      <p:pic>
        <p:nvPicPr>
          <p:cNvPr id="71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1711286"/>
            <a:ext cx="266323" cy="355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Group 3">
            <a:extLst>
              <a:ext uri="{FF2B5EF4-FFF2-40B4-BE49-F238E27FC236}">
                <a16:creationId xmlns:a16="http://schemas.microsoft.com/office/drawing/2014/main" id="{D5C0187C-C604-4065-A4BF-EC35ACA26E38}"/>
              </a:ext>
            </a:extLst>
          </p:cNvPr>
          <p:cNvGrpSpPr/>
          <p:nvPr/>
        </p:nvGrpSpPr>
        <p:grpSpPr>
          <a:xfrm>
            <a:off x="2438400" y="1753086"/>
            <a:ext cx="9367566" cy="5104914"/>
            <a:chOff x="1200053" y="1675247"/>
            <a:chExt cx="9691513" cy="5182267"/>
          </a:xfrm>
        </p:grpSpPr>
        <p:pic>
          <p:nvPicPr>
            <p:cNvPr id="2" name="Picture 1"/>
            <p:cNvPicPr>
              <a:picLocks noChangeAspect="1"/>
            </p:cNvPicPr>
            <p:nvPr/>
          </p:nvPicPr>
          <p:blipFill>
            <a:blip r:embed="rId4"/>
            <a:stretch>
              <a:fillRect/>
            </a:stretch>
          </p:blipFill>
          <p:spPr>
            <a:xfrm>
              <a:off x="1200053" y="1675247"/>
              <a:ext cx="9691513" cy="5182267"/>
            </a:xfrm>
            <a:prstGeom prst="rect">
              <a:avLst/>
            </a:prstGeom>
          </p:spPr>
        </p:pic>
        <p:grpSp>
          <p:nvGrpSpPr>
            <p:cNvPr id="11" name="Group 10"/>
            <p:cNvGrpSpPr/>
            <p:nvPr/>
          </p:nvGrpSpPr>
          <p:grpSpPr>
            <a:xfrm>
              <a:off x="2559149" y="2166165"/>
              <a:ext cx="6311120" cy="4008086"/>
              <a:chOff x="2164702" y="2388637"/>
              <a:chExt cx="5189733" cy="3345024"/>
            </a:xfrm>
          </p:grpSpPr>
          <p:sp>
            <p:nvSpPr>
              <p:cNvPr id="7" name="Rectangle 6"/>
              <p:cNvSpPr/>
              <p:nvPr/>
            </p:nvSpPr>
            <p:spPr bwMode="auto">
              <a:xfrm>
                <a:off x="2838837" y="2388637"/>
                <a:ext cx="321907" cy="279918"/>
              </a:xfrm>
              <a:prstGeom prst="rect">
                <a:avLst/>
              </a:prstGeom>
              <a:noFill/>
              <a:ln w="38100" cap="flat" cmpd="sng" algn="ctr">
                <a:solidFill>
                  <a:srgbClr val="00660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cxnSp>
            <p:nvCxnSpPr>
              <p:cNvPr id="8" name="Straight Arrow Connector 7"/>
              <p:cNvCxnSpPr>
                <a:stCxn id="7" idx="3"/>
              </p:cNvCxnSpPr>
              <p:nvPr/>
            </p:nvCxnSpPr>
            <p:spPr bwMode="auto">
              <a:xfrm>
                <a:off x="3160744" y="2528596"/>
                <a:ext cx="4193691" cy="545734"/>
              </a:xfrm>
              <a:prstGeom prst="straightConnector1">
                <a:avLst/>
              </a:prstGeom>
              <a:solidFill>
                <a:schemeClr val="bg1"/>
              </a:solidFill>
              <a:ln w="38100" cap="flat" cmpd="sng" algn="ctr">
                <a:solidFill>
                  <a:srgbClr val="006600"/>
                </a:solidFill>
                <a:prstDash val="solid"/>
                <a:round/>
                <a:headEnd type="none" w="med" len="med"/>
                <a:tailEnd type="arrow"/>
              </a:ln>
              <a:effectLst/>
            </p:spPr>
          </p:cxnSp>
          <p:cxnSp>
            <p:nvCxnSpPr>
              <p:cNvPr id="10" name="Straight Arrow Connector 9"/>
              <p:cNvCxnSpPr>
                <a:endCxn id="13" idx="0"/>
              </p:cNvCxnSpPr>
              <p:nvPr/>
            </p:nvCxnSpPr>
            <p:spPr bwMode="auto">
              <a:xfrm>
                <a:off x="2999790" y="2668555"/>
                <a:ext cx="1310953" cy="2827176"/>
              </a:xfrm>
              <a:prstGeom prst="straightConnector1">
                <a:avLst/>
              </a:prstGeom>
              <a:solidFill>
                <a:schemeClr val="bg1"/>
              </a:solidFill>
              <a:ln w="38100" cap="flat" cmpd="sng" algn="ctr">
                <a:solidFill>
                  <a:srgbClr val="006600"/>
                </a:solidFill>
                <a:prstDash val="solid"/>
                <a:round/>
                <a:headEnd type="none" w="med" len="med"/>
                <a:tailEnd type="arrow"/>
              </a:ln>
              <a:effectLst/>
            </p:spPr>
          </p:cxnSp>
          <p:sp>
            <p:nvSpPr>
              <p:cNvPr id="13" name="Rectangle 12"/>
              <p:cNvSpPr/>
              <p:nvPr/>
            </p:nvSpPr>
            <p:spPr bwMode="auto">
              <a:xfrm>
                <a:off x="2164702" y="5495731"/>
                <a:ext cx="4292082" cy="237930"/>
              </a:xfrm>
              <a:prstGeom prst="rect">
                <a:avLst/>
              </a:prstGeom>
              <a:noFill/>
              <a:ln w="38100" cap="flat" cmpd="sng" algn="ctr">
                <a:solidFill>
                  <a:srgbClr val="00660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grpSp>
      </p:grpSp>
    </p:spTree>
    <p:extLst>
      <p:ext uri="{BB962C8B-B14F-4D97-AF65-F5344CB8AC3E}">
        <p14:creationId xmlns:p14="http://schemas.microsoft.com/office/powerpoint/2010/main" val="69486660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9" name="Rectangle 3"/>
          <p:cNvSpPr>
            <a:spLocks noGrp="1" noChangeArrowheads="1"/>
          </p:cNvSpPr>
          <p:nvPr>
            <p:ph type="body" sz="quarter" idx="10"/>
          </p:nvPr>
        </p:nvSpPr>
        <p:spPr/>
        <p:txBody>
          <a:bodyPr/>
          <a:lstStyle/>
          <a:p>
            <a:r>
              <a:rPr lang="en-US" dirty="0"/>
              <a:t>If you want a closer view of a particular time range, zoom in on it, by doing one of the following:</a:t>
            </a:r>
          </a:p>
          <a:p>
            <a:pPr lvl="1"/>
            <a:r>
              <a:rPr lang="en-US" dirty="0"/>
              <a:t>Select the time range by using the time-range bar (gray slider), right-click the time-range bar, and then select </a:t>
            </a:r>
            <a:r>
              <a:rPr lang="en-US" b="1" dirty="0"/>
              <a:t>Zoom To</a:t>
            </a:r>
          </a:p>
          <a:p>
            <a:pPr lvl="1"/>
            <a:r>
              <a:rPr lang="en-US" dirty="0"/>
              <a:t>Open the </a:t>
            </a:r>
            <a:r>
              <a:rPr lang="en-US" b="1" dirty="0"/>
              <a:t>Properties </a:t>
            </a:r>
            <a:r>
              <a:rPr lang="en-US" dirty="0"/>
              <a:t>page for the counter log, click </a:t>
            </a:r>
            <a:r>
              <a:rPr lang="en-US" b="1" dirty="0"/>
              <a:t>Source</a:t>
            </a:r>
            <a:r>
              <a:rPr lang="en-US" dirty="0"/>
              <a:t>, and then change the time range</a:t>
            </a:r>
          </a:p>
        </p:txBody>
      </p:sp>
      <p:sp>
        <p:nvSpPr>
          <p:cNvPr id="674818" name="Rectangle 2"/>
          <p:cNvSpPr>
            <a:spLocks noGrp="1" noChangeArrowheads="1"/>
          </p:cNvSpPr>
          <p:nvPr>
            <p:ph type="title"/>
          </p:nvPr>
        </p:nvSpPr>
        <p:spPr/>
        <p:txBody>
          <a:bodyPr/>
          <a:lstStyle/>
          <a:p>
            <a:r>
              <a:rPr lang="en-US" dirty="0"/>
              <a:t>Adjusting the Time Range</a:t>
            </a:r>
          </a:p>
        </p:txBody>
      </p:sp>
      <p:pic>
        <p:nvPicPr>
          <p:cNvPr id="3" name="Picture 2"/>
          <p:cNvPicPr>
            <a:picLocks noChangeAspect="1"/>
          </p:cNvPicPr>
          <p:nvPr/>
        </p:nvPicPr>
        <p:blipFill>
          <a:blip r:embed="rId3"/>
          <a:stretch>
            <a:fillRect/>
          </a:stretch>
        </p:blipFill>
        <p:spPr>
          <a:xfrm>
            <a:off x="708465" y="3932259"/>
            <a:ext cx="5467056" cy="2925255"/>
          </a:xfrm>
          <a:prstGeom prst="rect">
            <a:avLst/>
          </a:prstGeom>
        </p:spPr>
      </p:pic>
      <p:pic>
        <p:nvPicPr>
          <p:cNvPr id="4" name="Picture 3"/>
          <p:cNvPicPr>
            <a:picLocks noChangeAspect="1"/>
          </p:cNvPicPr>
          <p:nvPr/>
        </p:nvPicPr>
        <p:blipFill>
          <a:blip r:embed="rId4"/>
          <a:stretch>
            <a:fillRect/>
          </a:stretch>
        </p:blipFill>
        <p:spPr>
          <a:xfrm>
            <a:off x="3887482" y="4712197"/>
            <a:ext cx="1095512" cy="1342638"/>
          </a:xfrm>
          <a:prstGeom prst="rect">
            <a:avLst/>
          </a:prstGeom>
        </p:spPr>
      </p:pic>
      <p:pic>
        <p:nvPicPr>
          <p:cNvPr id="5" name="Picture 4"/>
          <p:cNvPicPr>
            <a:picLocks noChangeAspect="1"/>
          </p:cNvPicPr>
          <p:nvPr/>
        </p:nvPicPr>
        <p:blipFill>
          <a:blip r:embed="rId5"/>
          <a:stretch>
            <a:fillRect/>
          </a:stretch>
        </p:blipFill>
        <p:spPr>
          <a:xfrm>
            <a:off x="6312877" y="3945172"/>
            <a:ext cx="5124223" cy="2912342"/>
          </a:xfrm>
          <a:prstGeom prst="rect">
            <a:avLst/>
          </a:prstGeom>
        </p:spPr>
      </p:pic>
      <p:sp>
        <p:nvSpPr>
          <p:cNvPr id="6" name="Rectangle 5"/>
          <p:cNvSpPr/>
          <p:nvPr/>
        </p:nvSpPr>
        <p:spPr>
          <a:xfrm>
            <a:off x="845821" y="4507778"/>
            <a:ext cx="1200052" cy="643402"/>
          </a:xfrm>
          <a:prstGeom prst="rect">
            <a:avLst/>
          </a:prstGeom>
          <a:solidFill>
            <a:schemeClr val="bg1">
              <a:lumMod val="75000"/>
            </a:schemeClr>
          </a:solidFill>
          <a:ln>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730" b="1" dirty="0">
                <a:solidFill>
                  <a:sysClr val="windowText" lastClr="000000"/>
                </a:solidFill>
              </a:rPr>
              <a:t>Time range bar</a:t>
            </a:r>
          </a:p>
        </p:txBody>
      </p:sp>
      <p:sp>
        <p:nvSpPr>
          <p:cNvPr id="10" name="Rectangle 9"/>
          <p:cNvSpPr/>
          <p:nvPr/>
        </p:nvSpPr>
        <p:spPr>
          <a:xfrm>
            <a:off x="2483242" y="3794287"/>
            <a:ext cx="1200052" cy="643402"/>
          </a:xfrm>
          <a:prstGeom prst="rect">
            <a:avLst/>
          </a:prstGeom>
          <a:solidFill>
            <a:schemeClr val="bg1">
              <a:lumMod val="75000"/>
            </a:schemeClr>
          </a:solidFill>
          <a:ln>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730" b="1" dirty="0">
                <a:solidFill>
                  <a:sysClr val="windowText" lastClr="000000"/>
                </a:solidFill>
              </a:rPr>
              <a:t>Before</a:t>
            </a:r>
          </a:p>
        </p:txBody>
      </p:sp>
      <p:sp>
        <p:nvSpPr>
          <p:cNvPr id="11" name="Rectangle 10"/>
          <p:cNvSpPr/>
          <p:nvPr/>
        </p:nvSpPr>
        <p:spPr>
          <a:xfrm>
            <a:off x="8159294" y="3794287"/>
            <a:ext cx="1200052" cy="643402"/>
          </a:xfrm>
          <a:prstGeom prst="rect">
            <a:avLst/>
          </a:prstGeom>
          <a:solidFill>
            <a:schemeClr val="bg1">
              <a:lumMod val="75000"/>
            </a:schemeClr>
          </a:solidFill>
          <a:ln>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730" b="1" dirty="0">
                <a:solidFill>
                  <a:sysClr val="windowText" lastClr="000000"/>
                </a:solidFill>
              </a:rPr>
              <a:t>After</a:t>
            </a:r>
          </a:p>
        </p:txBody>
      </p:sp>
      <p:sp>
        <p:nvSpPr>
          <p:cNvPr id="7" name="Rectangle 6"/>
          <p:cNvSpPr/>
          <p:nvPr/>
        </p:nvSpPr>
        <p:spPr>
          <a:xfrm>
            <a:off x="2920611" y="4460545"/>
            <a:ext cx="325316" cy="1594289"/>
          </a:xfrm>
          <a:prstGeom prst="rect">
            <a:avLst/>
          </a:prstGeom>
          <a:noFill/>
          <a:ln>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224097" indent="-224097" algn="ctr">
              <a:buBlip>
                <a:blip r:embed="rId6"/>
              </a:buBlip>
            </a:pPr>
            <a:endParaRPr lang="en-US" sz="1730" dirty="0" err="1">
              <a:solidFill>
                <a:sysClr val="windowText" lastClr="000000"/>
              </a:solidFill>
            </a:endParaRPr>
          </a:p>
        </p:txBody>
      </p:sp>
      <p:sp>
        <p:nvSpPr>
          <p:cNvPr id="13" name="Rectangle 12"/>
          <p:cNvSpPr/>
          <p:nvPr/>
        </p:nvSpPr>
        <p:spPr>
          <a:xfrm>
            <a:off x="2812929" y="6206429"/>
            <a:ext cx="540678" cy="195031"/>
          </a:xfrm>
          <a:prstGeom prst="rect">
            <a:avLst/>
          </a:prstGeom>
          <a:noFill/>
          <a:ln>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224097" indent="-224097" algn="ctr">
              <a:buBlip>
                <a:blip r:embed="rId6"/>
              </a:buBlip>
            </a:pPr>
            <a:endParaRPr lang="en-US" sz="1730" dirty="0" err="1">
              <a:solidFill>
                <a:sysClr val="windowText" lastClr="000000"/>
              </a:solidFill>
            </a:endParaRPr>
          </a:p>
        </p:txBody>
      </p:sp>
      <p:sp>
        <p:nvSpPr>
          <p:cNvPr id="14" name="Rectangle 13"/>
          <p:cNvSpPr/>
          <p:nvPr/>
        </p:nvSpPr>
        <p:spPr>
          <a:xfrm>
            <a:off x="3953547" y="5285999"/>
            <a:ext cx="540678" cy="195031"/>
          </a:xfrm>
          <a:prstGeom prst="rect">
            <a:avLst/>
          </a:prstGeom>
          <a:noFill/>
          <a:ln>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224097" indent="-224097" algn="ctr">
              <a:buBlip>
                <a:blip r:embed="rId6"/>
              </a:buBlip>
            </a:pPr>
            <a:endParaRPr lang="en-US" sz="1730" dirty="0" err="1">
              <a:solidFill>
                <a:sysClr val="windowText" lastClr="000000"/>
              </a:solidFill>
            </a:endParaRPr>
          </a:p>
        </p:txBody>
      </p:sp>
      <p:cxnSp>
        <p:nvCxnSpPr>
          <p:cNvPr id="9" name="Straight Arrow Connector 8"/>
          <p:cNvCxnSpPr/>
          <p:nvPr/>
        </p:nvCxnSpPr>
        <p:spPr>
          <a:xfrm>
            <a:off x="2045873" y="5151181"/>
            <a:ext cx="767055" cy="1041626"/>
          </a:xfrm>
          <a:prstGeom prst="straightConnector1">
            <a:avLst/>
          </a:prstGeom>
          <a:ln>
            <a:solidFill>
              <a:srgbClr val="00B05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00131051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9" name="Rectangle 3"/>
          <p:cNvSpPr>
            <a:spLocks noGrp="1" noChangeArrowheads="1"/>
          </p:cNvSpPr>
          <p:nvPr>
            <p:ph type="body" sz="quarter" idx="10"/>
          </p:nvPr>
        </p:nvSpPr>
        <p:spPr/>
        <p:txBody>
          <a:bodyPr/>
          <a:lstStyle/>
          <a:p>
            <a:r>
              <a:rPr lang="en-US" dirty="0"/>
              <a:t>These values are not affected if you change the scale of the graph</a:t>
            </a:r>
          </a:p>
        </p:txBody>
      </p:sp>
      <p:sp>
        <p:nvSpPr>
          <p:cNvPr id="674818" name="Rectangle 2"/>
          <p:cNvSpPr>
            <a:spLocks noGrp="1" noChangeArrowheads="1"/>
          </p:cNvSpPr>
          <p:nvPr>
            <p:ph type="title"/>
          </p:nvPr>
        </p:nvSpPr>
        <p:spPr/>
        <p:txBody>
          <a:bodyPr>
            <a:normAutofit fontScale="90000"/>
          </a:bodyPr>
          <a:lstStyle/>
          <a:p>
            <a:r>
              <a:rPr lang="en-US" dirty="0"/>
              <a:t>The Last, Min, </a:t>
            </a:r>
            <a:r>
              <a:rPr lang="en-US" dirty="0" err="1"/>
              <a:t>Avg</a:t>
            </a:r>
            <a:r>
              <a:rPr lang="en-US" dirty="0"/>
              <a:t>, and Max values in the Graph</a:t>
            </a:r>
          </a:p>
        </p:txBody>
      </p:sp>
      <p:grpSp>
        <p:nvGrpSpPr>
          <p:cNvPr id="3" name="Group 2">
            <a:extLst>
              <a:ext uri="{FF2B5EF4-FFF2-40B4-BE49-F238E27FC236}">
                <a16:creationId xmlns:a16="http://schemas.microsoft.com/office/drawing/2014/main" id="{1722E8F4-BA60-42FB-9B88-311D0220F1A9}"/>
              </a:ext>
            </a:extLst>
          </p:cNvPr>
          <p:cNvGrpSpPr/>
          <p:nvPr/>
        </p:nvGrpSpPr>
        <p:grpSpPr>
          <a:xfrm>
            <a:off x="2604987" y="2667000"/>
            <a:ext cx="6982026" cy="3738293"/>
            <a:chOff x="2355276" y="2682722"/>
            <a:chExt cx="6982026" cy="3738293"/>
          </a:xfrm>
        </p:grpSpPr>
        <p:pic>
          <p:nvPicPr>
            <p:cNvPr id="2" name="Picture 1"/>
            <p:cNvPicPr>
              <a:picLocks noChangeAspect="1"/>
            </p:cNvPicPr>
            <p:nvPr/>
          </p:nvPicPr>
          <p:blipFill>
            <a:blip r:embed="rId3"/>
            <a:stretch>
              <a:fillRect/>
            </a:stretch>
          </p:blipFill>
          <p:spPr>
            <a:xfrm>
              <a:off x="2355276" y="2682722"/>
              <a:ext cx="6982026" cy="3738293"/>
            </a:xfrm>
            <a:prstGeom prst="rect">
              <a:avLst/>
            </a:prstGeom>
          </p:spPr>
        </p:pic>
        <p:sp>
          <p:nvSpPr>
            <p:cNvPr id="14" name="Rectangle 13"/>
            <p:cNvSpPr/>
            <p:nvPr/>
          </p:nvSpPr>
          <p:spPr>
            <a:xfrm>
              <a:off x="5385704" y="5775575"/>
              <a:ext cx="675835" cy="158390"/>
            </a:xfrm>
            <a:prstGeom prst="rect">
              <a:avLst/>
            </a:prstGeom>
            <a:noFill/>
            <a:ln>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224097" indent="-224097" algn="ctr">
                <a:buBlip>
                  <a:blip r:embed="rId4"/>
                </a:buBlip>
              </a:pPr>
              <a:endParaRPr lang="en-US" sz="1730" dirty="0" err="1">
                <a:solidFill>
                  <a:sysClr val="windowText" lastClr="000000"/>
                </a:solidFill>
              </a:endParaRPr>
            </a:p>
          </p:txBody>
        </p:sp>
        <p:sp>
          <p:nvSpPr>
            <p:cNvPr id="15" name="Rectangle 14"/>
            <p:cNvSpPr/>
            <p:nvPr/>
          </p:nvSpPr>
          <p:spPr>
            <a:xfrm>
              <a:off x="6082939" y="5775575"/>
              <a:ext cx="783553" cy="158390"/>
            </a:xfrm>
            <a:prstGeom prst="rect">
              <a:avLst/>
            </a:prstGeom>
            <a:noFill/>
            <a:ln>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224097" indent="-224097" algn="ctr">
                <a:buBlip>
                  <a:blip r:embed="rId4"/>
                </a:buBlip>
              </a:pPr>
              <a:endParaRPr lang="en-US" sz="1730" dirty="0" err="1">
                <a:solidFill>
                  <a:sysClr val="windowText" lastClr="000000"/>
                </a:solidFill>
              </a:endParaRPr>
            </a:p>
          </p:txBody>
        </p:sp>
        <p:sp>
          <p:nvSpPr>
            <p:cNvPr id="16" name="Rectangle 15"/>
            <p:cNvSpPr/>
            <p:nvPr/>
          </p:nvSpPr>
          <p:spPr>
            <a:xfrm>
              <a:off x="6887892" y="5775575"/>
              <a:ext cx="812988" cy="158390"/>
            </a:xfrm>
            <a:prstGeom prst="rect">
              <a:avLst/>
            </a:prstGeom>
            <a:noFill/>
            <a:ln>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224097" indent="-224097" algn="ctr">
                <a:buBlip>
                  <a:blip r:embed="rId4"/>
                </a:buBlip>
              </a:pPr>
              <a:endParaRPr lang="en-US" sz="1730" dirty="0" err="1">
                <a:solidFill>
                  <a:sysClr val="windowText" lastClr="000000"/>
                </a:solidFill>
              </a:endParaRPr>
            </a:p>
          </p:txBody>
        </p:sp>
        <p:sp>
          <p:nvSpPr>
            <p:cNvPr id="17" name="Rectangle 16"/>
            <p:cNvSpPr/>
            <p:nvPr/>
          </p:nvSpPr>
          <p:spPr>
            <a:xfrm>
              <a:off x="7700880" y="5775575"/>
              <a:ext cx="848363" cy="158390"/>
            </a:xfrm>
            <a:prstGeom prst="rect">
              <a:avLst/>
            </a:prstGeom>
            <a:noFill/>
            <a:ln>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224097" indent="-224097" algn="ctr">
                <a:buBlip>
                  <a:blip r:embed="rId4"/>
                </a:buBlip>
              </a:pPr>
              <a:endParaRPr lang="en-US" sz="1730" dirty="0" err="1">
                <a:solidFill>
                  <a:sysClr val="windowText" lastClr="000000"/>
                </a:solidFill>
              </a:endParaRPr>
            </a:p>
          </p:txBody>
        </p:sp>
        <p:cxnSp>
          <p:nvCxnSpPr>
            <p:cNvPr id="4" name="Straight Arrow Connector 3"/>
            <p:cNvCxnSpPr/>
            <p:nvPr/>
          </p:nvCxnSpPr>
          <p:spPr>
            <a:xfrm flipH="1" flipV="1">
              <a:off x="4787031" y="5580273"/>
              <a:ext cx="2231915" cy="195302"/>
            </a:xfrm>
            <a:prstGeom prst="straightConnector1">
              <a:avLst/>
            </a:prstGeom>
            <a:ln>
              <a:solidFill>
                <a:srgbClr val="00B050"/>
              </a:solidFill>
              <a:tailEnd type="triangle"/>
            </a:ln>
          </p:spPr>
          <p:style>
            <a:lnRef idx="3">
              <a:schemeClr val="dk1"/>
            </a:lnRef>
            <a:fillRef idx="0">
              <a:schemeClr val="dk1"/>
            </a:fillRef>
            <a:effectRef idx="2">
              <a:schemeClr val="dk1"/>
            </a:effectRef>
            <a:fontRef idx="minor">
              <a:schemeClr val="tx1"/>
            </a:fontRef>
          </p:style>
        </p:cxnSp>
        <p:cxnSp>
          <p:nvCxnSpPr>
            <p:cNvPr id="6" name="Straight Arrow Connector 5"/>
            <p:cNvCxnSpPr>
              <a:stCxn id="14" idx="1"/>
            </p:cNvCxnSpPr>
            <p:nvPr/>
          </p:nvCxnSpPr>
          <p:spPr>
            <a:xfrm flipH="1" flipV="1">
              <a:off x="4628480" y="4409434"/>
              <a:ext cx="757224" cy="1445337"/>
            </a:xfrm>
            <a:prstGeom prst="straightConnector1">
              <a:avLst/>
            </a:prstGeom>
            <a:ln>
              <a:solidFill>
                <a:srgbClr val="00B050"/>
              </a:solidFill>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p:cNvCxnSpPr>
              <a:stCxn id="17" idx="0"/>
            </p:cNvCxnSpPr>
            <p:nvPr/>
          </p:nvCxnSpPr>
          <p:spPr>
            <a:xfrm flipH="1" flipV="1">
              <a:off x="7994646" y="3299574"/>
              <a:ext cx="130415" cy="2476002"/>
            </a:xfrm>
            <a:prstGeom prst="straightConnector1">
              <a:avLst/>
            </a:prstGeom>
            <a:ln>
              <a:solidFill>
                <a:srgbClr val="00B050"/>
              </a:solidFill>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363988543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B42-69EC-4737-A1D3-6170002B2FA4}"/>
              </a:ext>
            </a:extLst>
          </p:cNvPr>
          <p:cNvSpPr>
            <a:spLocks noGrp="1"/>
          </p:cNvSpPr>
          <p:nvPr>
            <p:ph type="title" idx="4294967295"/>
          </p:nvPr>
        </p:nvSpPr>
        <p:spPr>
          <a:xfrm>
            <a:off x="536575" y="288925"/>
            <a:ext cx="11655425" cy="900113"/>
          </a:xfrm>
        </p:spPr>
        <p:txBody>
          <a:bodyPr/>
          <a:lstStyle/>
          <a:p>
            <a:r>
              <a:rPr lang="en-US" dirty="0">
                <a:noFill/>
              </a:rPr>
              <a:t>Disclaimer</a:t>
            </a:r>
          </a:p>
        </p:txBody>
      </p:sp>
    </p:spTree>
    <p:extLst>
      <p:ext uri="{BB962C8B-B14F-4D97-AF65-F5344CB8AC3E}">
        <p14:creationId xmlns:p14="http://schemas.microsoft.com/office/powerpoint/2010/main" val="384363656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9" name="Rectangle 3"/>
          <p:cNvSpPr>
            <a:spLocks noGrp="1" noChangeArrowheads="1"/>
          </p:cNvSpPr>
          <p:nvPr>
            <p:ph type="body" sz="quarter" idx="10"/>
          </p:nvPr>
        </p:nvSpPr>
        <p:spPr/>
        <p:txBody>
          <a:bodyPr/>
          <a:lstStyle/>
          <a:p>
            <a:r>
              <a:rPr lang="en-US" dirty="0"/>
              <a:t>The scale multiplier, controls the amplitude of the counter in the chart and not the values of the counter</a:t>
            </a:r>
          </a:p>
          <a:p>
            <a:r>
              <a:rPr lang="en-US" dirty="0"/>
              <a:t>Each counter can have a different scale multiplier</a:t>
            </a:r>
          </a:p>
        </p:txBody>
      </p:sp>
      <p:sp>
        <p:nvSpPr>
          <p:cNvPr id="674818" name="Rectangle 2"/>
          <p:cNvSpPr>
            <a:spLocks noGrp="1" noChangeArrowheads="1"/>
          </p:cNvSpPr>
          <p:nvPr>
            <p:ph type="title"/>
          </p:nvPr>
        </p:nvSpPr>
        <p:spPr/>
        <p:txBody>
          <a:bodyPr/>
          <a:lstStyle/>
          <a:p>
            <a:r>
              <a:rPr lang="en-US" dirty="0"/>
              <a:t>Change the Scale Multiplier of the Graph</a:t>
            </a:r>
          </a:p>
        </p:txBody>
      </p:sp>
      <p:grpSp>
        <p:nvGrpSpPr>
          <p:cNvPr id="2" name="Group 1">
            <a:extLst>
              <a:ext uri="{FF2B5EF4-FFF2-40B4-BE49-F238E27FC236}">
                <a16:creationId xmlns:a16="http://schemas.microsoft.com/office/drawing/2014/main" id="{1164BCF1-0DB9-4F94-962F-3DC158A8F3FA}"/>
              </a:ext>
            </a:extLst>
          </p:cNvPr>
          <p:cNvGrpSpPr/>
          <p:nvPr/>
        </p:nvGrpSpPr>
        <p:grpSpPr>
          <a:xfrm>
            <a:off x="2819400" y="2830196"/>
            <a:ext cx="6982026" cy="3738293"/>
            <a:chOff x="2396786" y="3119221"/>
            <a:chExt cx="6982026" cy="3738293"/>
          </a:xfrm>
        </p:grpSpPr>
        <p:pic>
          <p:nvPicPr>
            <p:cNvPr id="5" name="Picture 4"/>
            <p:cNvPicPr>
              <a:picLocks noChangeAspect="1"/>
            </p:cNvPicPr>
            <p:nvPr/>
          </p:nvPicPr>
          <p:blipFill>
            <a:blip r:embed="rId3"/>
            <a:stretch>
              <a:fillRect/>
            </a:stretch>
          </p:blipFill>
          <p:spPr>
            <a:xfrm>
              <a:off x="2396786" y="3119221"/>
              <a:ext cx="6982026" cy="3738293"/>
            </a:xfrm>
            <a:prstGeom prst="rect">
              <a:avLst/>
            </a:prstGeom>
          </p:spPr>
        </p:pic>
        <p:sp>
          <p:nvSpPr>
            <p:cNvPr id="6" name="Rectangle 5"/>
            <p:cNvSpPr/>
            <p:nvPr/>
          </p:nvSpPr>
          <p:spPr>
            <a:xfrm>
              <a:off x="5427214" y="6212075"/>
              <a:ext cx="675835" cy="158390"/>
            </a:xfrm>
            <a:prstGeom prst="rect">
              <a:avLst/>
            </a:prstGeom>
            <a:noFill/>
            <a:ln>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224097" indent="-224097" algn="ctr">
                <a:buBlip>
                  <a:blip r:embed="rId4"/>
                </a:buBlip>
              </a:pPr>
              <a:endParaRPr lang="en-US" sz="1730" dirty="0" err="1">
                <a:solidFill>
                  <a:sysClr val="windowText" lastClr="000000"/>
                </a:solidFill>
              </a:endParaRPr>
            </a:p>
          </p:txBody>
        </p:sp>
        <p:sp>
          <p:nvSpPr>
            <p:cNvPr id="7" name="Rectangle 6"/>
            <p:cNvSpPr/>
            <p:nvPr/>
          </p:nvSpPr>
          <p:spPr>
            <a:xfrm>
              <a:off x="2990011" y="6403910"/>
              <a:ext cx="217606" cy="225242"/>
            </a:xfrm>
            <a:prstGeom prst="rect">
              <a:avLst/>
            </a:prstGeom>
            <a:noFill/>
            <a:ln>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224097" indent="-224097" algn="ctr">
                <a:buBlip>
                  <a:blip r:embed="rId4"/>
                </a:buBlip>
              </a:pPr>
              <a:endParaRPr lang="en-US" sz="1730" dirty="0" err="1">
                <a:solidFill>
                  <a:sysClr val="windowText" lastClr="000000"/>
                </a:solidFill>
              </a:endParaRPr>
            </a:p>
          </p:txBody>
        </p:sp>
        <p:sp>
          <p:nvSpPr>
            <p:cNvPr id="16" name="Rectangle 15"/>
            <p:cNvSpPr/>
            <p:nvPr/>
          </p:nvSpPr>
          <p:spPr>
            <a:xfrm>
              <a:off x="6468574" y="5015207"/>
              <a:ext cx="2495675" cy="730975"/>
            </a:xfrm>
            <a:prstGeom prst="rect">
              <a:avLst/>
            </a:prstGeom>
            <a:solidFill>
              <a:schemeClr val="bg1">
                <a:lumMod val="75000"/>
              </a:schemeClr>
            </a:solidFill>
            <a:ln>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730" b="1" dirty="0">
                  <a:solidFill>
                    <a:sysClr val="windowText" lastClr="000000"/>
                  </a:solidFill>
                </a:rPr>
                <a:t>5.147 x 10.0 = 51.47</a:t>
              </a:r>
            </a:p>
          </p:txBody>
        </p:sp>
        <p:cxnSp>
          <p:nvCxnSpPr>
            <p:cNvPr id="21" name="Straight Arrow Connector 20"/>
            <p:cNvCxnSpPr/>
            <p:nvPr/>
          </p:nvCxnSpPr>
          <p:spPr>
            <a:xfrm flipH="1" flipV="1">
              <a:off x="4689463" y="4840488"/>
              <a:ext cx="3512520" cy="479350"/>
            </a:xfrm>
            <a:prstGeom prst="straightConnector1">
              <a:avLst/>
            </a:prstGeom>
            <a:ln>
              <a:solidFill>
                <a:srgbClr val="00B050"/>
              </a:solidFill>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p:cNvCxnSpPr>
              <a:stCxn id="6" idx="0"/>
            </p:cNvCxnSpPr>
            <p:nvPr/>
          </p:nvCxnSpPr>
          <p:spPr>
            <a:xfrm flipV="1">
              <a:off x="5765132" y="5494556"/>
              <a:ext cx="948907" cy="717518"/>
            </a:xfrm>
            <a:prstGeom prst="straightConnector1">
              <a:avLst/>
            </a:prstGeom>
            <a:ln>
              <a:solidFill>
                <a:srgbClr val="00B050"/>
              </a:solidFill>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p:cNvCxnSpPr/>
            <p:nvPr/>
          </p:nvCxnSpPr>
          <p:spPr>
            <a:xfrm flipV="1">
              <a:off x="3207616" y="5506170"/>
              <a:ext cx="4360162" cy="1023214"/>
            </a:xfrm>
            <a:prstGeom prst="straightConnector1">
              <a:avLst/>
            </a:prstGeom>
            <a:ln>
              <a:solidFill>
                <a:srgbClr val="00B050"/>
              </a:solidFill>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9094838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9" name="Rectangle 3"/>
          <p:cNvSpPr>
            <a:spLocks noGrp="1" noChangeArrowheads="1"/>
          </p:cNvSpPr>
          <p:nvPr>
            <p:ph type="body" sz="quarter" idx="10"/>
          </p:nvPr>
        </p:nvSpPr>
        <p:spPr/>
        <p:txBody>
          <a:bodyPr/>
          <a:lstStyle/>
          <a:p>
            <a:r>
              <a:rPr lang="en-US" dirty="0"/>
              <a:t>You can automatically scale counters to fit between the minimum and maximum values of the chart</a:t>
            </a:r>
          </a:p>
          <a:p>
            <a:pPr lvl="1"/>
            <a:r>
              <a:rPr lang="en-US" dirty="0"/>
              <a:t>Select the counters, right-click them, and then select </a:t>
            </a:r>
            <a:r>
              <a:rPr lang="en-US" b="1" dirty="0"/>
              <a:t>Scale Selected Counters</a:t>
            </a:r>
            <a:endParaRPr lang="en-US" dirty="0"/>
          </a:p>
        </p:txBody>
      </p:sp>
      <p:sp>
        <p:nvSpPr>
          <p:cNvPr id="674818" name="Rectangle 2"/>
          <p:cNvSpPr>
            <a:spLocks noGrp="1" noChangeArrowheads="1"/>
          </p:cNvSpPr>
          <p:nvPr>
            <p:ph type="title"/>
          </p:nvPr>
        </p:nvSpPr>
        <p:spPr/>
        <p:txBody>
          <a:bodyPr/>
          <a:lstStyle/>
          <a:p>
            <a:r>
              <a:rPr lang="en-US" dirty="0"/>
              <a:t>Automatically Set the Scale Multiplier</a:t>
            </a:r>
          </a:p>
        </p:txBody>
      </p:sp>
      <p:grpSp>
        <p:nvGrpSpPr>
          <p:cNvPr id="6" name="Group 5">
            <a:extLst>
              <a:ext uri="{FF2B5EF4-FFF2-40B4-BE49-F238E27FC236}">
                <a16:creationId xmlns:a16="http://schemas.microsoft.com/office/drawing/2014/main" id="{55B1315B-D09F-4D08-9475-8004C78D990F}"/>
              </a:ext>
            </a:extLst>
          </p:cNvPr>
          <p:cNvGrpSpPr/>
          <p:nvPr/>
        </p:nvGrpSpPr>
        <p:grpSpPr>
          <a:xfrm>
            <a:off x="6095580" y="3089249"/>
            <a:ext cx="5944020" cy="3311129"/>
            <a:chOff x="6095580" y="3136253"/>
            <a:chExt cx="6096420" cy="3264125"/>
          </a:xfrm>
        </p:grpSpPr>
        <p:pic>
          <p:nvPicPr>
            <p:cNvPr id="4" name="Picture 3"/>
            <p:cNvPicPr>
              <a:picLocks noChangeAspect="1"/>
            </p:cNvPicPr>
            <p:nvPr/>
          </p:nvPicPr>
          <p:blipFill>
            <a:blip r:embed="rId3"/>
            <a:stretch>
              <a:fillRect/>
            </a:stretch>
          </p:blipFill>
          <p:spPr>
            <a:xfrm>
              <a:off x="6095580" y="3136253"/>
              <a:ext cx="6096420" cy="3264125"/>
            </a:xfrm>
            <a:prstGeom prst="rect">
              <a:avLst/>
            </a:prstGeom>
          </p:spPr>
        </p:pic>
        <p:sp>
          <p:nvSpPr>
            <p:cNvPr id="32" name="Rectangle 31"/>
            <p:cNvSpPr/>
            <p:nvPr/>
          </p:nvSpPr>
          <p:spPr>
            <a:xfrm>
              <a:off x="6322634" y="4490038"/>
              <a:ext cx="5633741" cy="860442"/>
            </a:xfrm>
            <a:prstGeom prst="rect">
              <a:avLst/>
            </a:prstGeom>
            <a:noFill/>
            <a:ln>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224097" indent="-224097" algn="ctr">
                <a:buBlip>
                  <a:blip r:embed="rId4"/>
                </a:buBlip>
              </a:pPr>
              <a:endParaRPr lang="en-US" sz="1730" dirty="0" err="1">
                <a:solidFill>
                  <a:sysClr val="windowText" lastClr="000000"/>
                </a:solidFill>
              </a:endParaRPr>
            </a:p>
          </p:txBody>
        </p:sp>
        <p:cxnSp>
          <p:nvCxnSpPr>
            <p:cNvPr id="37" name="Straight Arrow Connector 36"/>
            <p:cNvCxnSpPr>
              <a:stCxn id="32" idx="2"/>
            </p:cNvCxnSpPr>
            <p:nvPr/>
          </p:nvCxnSpPr>
          <p:spPr>
            <a:xfrm flipH="1">
              <a:off x="6770896" y="5350481"/>
              <a:ext cx="2368609" cy="725650"/>
            </a:xfrm>
            <a:prstGeom prst="straightConnector1">
              <a:avLst/>
            </a:prstGeom>
            <a:ln>
              <a:solidFill>
                <a:srgbClr val="00B050"/>
              </a:solidFill>
              <a:tailEnd type="triangle"/>
            </a:ln>
          </p:spPr>
          <p:style>
            <a:lnRef idx="3">
              <a:schemeClr val="dk1"/>
            </a:lnRef>
            <a:fillRef idx="0">
              <a:schemeClr val="dk1"/>
            </a:fillRef>
            <a:effectRef idx="2">
              <a:schemeClr val="dk1"/>
            </a:effectRef>
            <a:fontRef idx="minor">
              <a:schemeClr val="tx1"/>
            </a:fontRef>
          </p:style>
        </p:cxnSp>
      </p:grpSp>
      <p:grpSp>
        <p:nvGrpSpPr>
          <p:cNvPr id="5" name="Group 4">
            <a:extLst>
              <a:ext uri="{FF2B5EF4-FFF2-40B4-BE49-F238E27FC236}">
                <a16:creationId xmlns:a16="http://schemas.microsoft.com/office/drawing/2014/main" id="{5123C95C-10C3-4144-BF79-A120D8E13B12}"/>
              </a:ext>
            </a:extLst>
          </p:cNvPr>
          <p:cNvGrpSpPr/>
          <p:nvPr/>
        </p:nvGrpSpPr>
        <p:grpSpPr>
          <a:xfrm>
            <a:off x="152400" y="3136253"/>
            <a:ext cx="5781630" cy="3264125"/>
            <a:chOff x="1" y="3225260"/>
            <a:chExt cx="5934029" cy="3175118"/>
          </a:xfrm>
        </p:grpSpPr>
        <p:pic>
          <p:nvPicPr>
            <p:cNvPr id="2" name="Picture 1"/>
            <p:cNvPicPr>
              <a:picLocks noChangeAspect="1"/>
            </p:cNvPicPr>
            <p:nvPr/>
          </p:nvPicPr>
          <p:blipFill>
            <a:blip r:embed="rId5"/>
            <a:stretch>
              <a:fillRect/>
            </a:stretch>
          </p:blipFill>
          <p:spPr>
            <a:xfrm>
              <a:off x="1" y="3225260"/>
              <a:ext cx="5934029" cy="3175118"/>
            </a:xfrm>
            <a:prstGeom prst="rect">
              <a:avLst/>
            </a:prstGeom>
          </p:spPr>
        </p:pic>
        <p:pic>
          <p:nvPicPr>
            <p:cNvPr id="3" name="Picture 2"/>
            <p:cNvPicPr>
              <a:picLocks noChangeAspect="1"/>
            </p:cNvPicPr>
            <p:nvPr/>
          </p:nvPicPr>
          <p:blipFill>
            <a:blip r:embed="rId6"/>
            <a:stretch>
              <a:fillRect/>
            </a:stretch>
          </p:blipFill>
          <p:spPr>
            <a:xfrm>
              <a:off x="4289800" y="4114306"/>
              <a:ext cx="1149195" cy="1399251"/>
            </a:xfrm>
            <a:prstGeom prst="rect">
              <a:avLst/>
            </a:prstGeom>
          </p:spPr>
        </p:pic>
        <p:sp>
          <p:nvSpPr>
            <p:cNvPr id="29" name="Rectangle 28"/>
            <p:cNvSpPr/>
            <p:nvPr/>
          </p:nvSpPr>
          <p:spPr>
            <a:xfrm>
              <a:off x="21840" y="3682371"/>
              <a:ext cx="5912190" cy="152649"/>
            </a:xfrm>
            <a:prstGeom prst="rect">
              <a:avLst/>
            </a:prstGeom>
            <a:noFill/>
            <a:ln>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224097" indent="-224097" algn="ctr">
                <a:buBlip>
                  <a:blip r:embed="rId4"/>
                </a:buBlip>
              </a:pPr>
              <a:endParaRPr lang="en-US" sz="1730" dirty="0" err="1">
                <a:solidFill>
                  <a:sysClr val="windowText" lastClr="000000"/>
                </a:solidFill>
              </a:endParaRPr>
            </a:p>
          </p:txBody>
        </p:sp>
        <p:sp>
          <p:nvSpPr>
            <p:cNvPr id="31" name="Rectangle 30"/>
            <p:cNvSpPr/>
            <p:nvPr/>
          </p:nvSpPr>
          <p:spPr>
            <a:xfrm>
              <a:off x="4287371" y="5113749"/>
              <a:ext cx="1151624" cy="86623"/>
            </a:xfrm>
            <a:prstGeom prst="rect">
              <a:avLst/>
            </a:prstGeom>
            <a:noFill/>
            <a:ln>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224097" indent="-224097" algn="ctr">
                <a:buBlip>
                  <a:blip r:embed="rId4"/>
                </a:buBlip>
              </a:pPr>
              <a:endParaRPr lang="en-US" sz="1730" dirty="0" err="1">
                <a:solidFill>
                  <a:sysClr val="windowText" lastClr="000000"/>
                </a:solidFill>
              </a:endParaRPr>
            </a:p>
          </p:txBody>
        </p:sp>
        <p:cxnSp>
          <p:nvCxnSpPr>
            <p:cNvPr id="34" name="Straight Arrow Connector 33"/>
            <p:cNvCxnSpPr/>
            <p:nvPr/>
          </p:nvCxnSpPr>
          <p:spPr>
            <a:xfrm flipV="1">
              <a:off x="1003361" y="5200372"/>
              <a:ext cx="3304686" cy="867705"/>
            </a:xfrm>
            <a:prstGeom prst="straightConnector1">
              <a:avLst/>
            </a:prstGeom>
            <a:ln>
              <a:solidFill>
                <a:srgbClr val="00B050"/>
              </a:solidFill>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p:cNvCxnSpPr/>
            <p:nvPr/>
          </p:nvCxnSpPr>
          <p:spPr>
            <a:xfrm>
              <a:off x="96075" y="3826557"/>
              <a:ext cx="569368" cy="2313027"/>
            </a:xfrm>
            <a:prstGeom prst="straightConnector1">
              <a:avLst/>
            </a:prstGeom>
            <a:ln>
              <a:solidFill>
                <a:srgbClr val="00B050"/>
              </a:solidFill>
              <a:tailEnd type="triangle"/>
            </a:ln>
          </p:spPr>
          <p:style>
            <a:lnRef idx="3">
              <a:schemeClr val="dk1"/>
            </a:lnRef>
            <a:fillRef idx="0">
              <a:schemeClr val="dk1"/>
            </a:fillRef>
            <a:effectRef idx="2">
              <a:schemeClr val="dk1"/>
            </a:effectRef>
            <a:fontRef idx="minor">
              <a:schemeClr val="tx1"/>
            </a:fontRef>
          </p:style>
        </p:cxnSp>
        <p:sp>
          <p:nvSpPr>
            <p:cNvPr id="39" name="Rectangle 38"/>
            <p:cNvSpPr/>
            <p:nvPr/>
          </p:nvSpPr>
          <p:spPr>
            <a:xfrm>
              <a:off x="42841" y="6075505"/>
              <a:ext cx="2325376" cy="135344"/>
            </a:xfrm>
            <a:prstGeom prst="rect">
              <a:avLst/>
            </a:prstGeom>
            <a:noFill/>
            <a:ln>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224097" indent="-224097" algn="ctr">
                <a:buBlip>
                  <a:blip r:embed="rId4"/>
                </a:buBlip>
              </a:pPr>
              <a:endParaRPr lang="en-US" sz="1730" dirty="0" err="1">
                <a:solidFill>
                  <a:sysClr val="windowText" lastClr="000000"/>
                </a:solidFill>
              </a:endParaRPr>
            </a:p>
          </p:txBody>
        </p:sp>
      </p:grpSp>
      <p:cxnSp>
        <p:nvCxnSpPr>
          <p:cNvPr id="35" name="Straight Arrow Connector 34"/>
          <p:cNvCxnSpPr>
            <a:stCxn id="31" idx="3"/>
            <a:endCxn id="32" idx="1"/>
          </p:cNvCxnSpPr>
          <p:nvPr/>
        </p:nvCxnSpPr>
        <p:spPr>
          <a:xfrm flipV="1">
            <a:off x="5451709" y="4898946"/>
            <a:ext cx="865249" cy="223261"/>
          </a:xfrm>
          <a:prstGeom prst="straightConnector1">
            <a:avLst/>
          </a:prstGeom>
          <a:ln>
            <a:solidFill>
              <a:srgbClr val="00B05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5221901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04022" y="3808749"/>
            <a:ext cx="5332145" cy="2853067"/>
          </a:xfrm>
          <a:prstGeom prst="rect">
            <a:avLst/>
          </a:prstGeom>
        </p:spPr>
      </p:pic>
      <p:pic>
        <p:nvPicPr>
          <p:cNvPr id="3" name="Picture 2"/>
          <p:cNvPicPr>
            <a:picLocks noChangeAspect="1"/>
          </p:cNvPicPr>
          <p:nvPr/>
        </p:nvPicPr>
        <p:blipFill>
          <a:blip r:embed="rId4"/>
          <a:stretch>
            <a:fillRect/>
          </a:stretch>
        </p:blipFill>
        <p:spPr>
          <a:xfrm>
            <a:off x="6594878" y="3897740"/>
            <a:ext cx="5162476" cy="2764076"/>
          </a:xfrm>
          <a:prstGeom prst="rect">
            <a:avLst/>
          </a:prstGeom>
        </p:spPr>
      </p:pic>
      <p:sp>
        <p:nvSpPr>
          <p:cNvPr id="12" name="Rectangle 11"/>
          <p:cNvSpPr/>
          <p:nvPr/>
        </p:nvSpPr>
        <p:spPr>
          <a:xfrm>
            <a:off x="618413" y="4292053"/>
            <a:ext cx="4950116" cy="1667763"/>
          </a:xfrm>
          <a:prstGeom prst="rect">
            <a:avLst/>
          </a:prstGeom>
          <a:noFill/>
          <a:ln>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224097" indent="-224097" algn="ctr">
              <a:buBlip>
                <a:blip r:embed="rId5"/>
              </a:buBlip>
            </a:pPr>
            <a:endParaRPr lang="en-US" sz="1730" dirty="0" err="1">
              <a:solidFill>
                <a:sysClr val="windowText" lastClr="000000"/>
              </a:solidFill>
            </a:endParaRPr>
          </a:p>
        </p:txBody>
      </p:sp>
      <p:sp>
        <p:nvSpPr>
          <p:cNvPr id="13" name="Rectangle 12"/>
          <p:cNvSpPr/>
          <p:nvPr/>
        </p:nvSpPr>
        <p:spPr>
          <a:xfrm>
            <a:off x="6769161" y="4336244"/>
            <a:ext cx="4793618" cy="1623572"/>
          </a:xfrm>
          <a:prstGeom prst="rect">
            <a:avLst/>
          </a:prstGeom>
          <a:noFill/>
          <a:ln>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224097" indent="-224097" algn="ctr">
              <a:buBlip>
                <a:blip r:embed="rId5"/>
              </a:buBlip>
            </a:pPr>
            <a:endParaRPr lang="en-US" sz="1730" dirty="0" err="1">
              <a:solidFill>
                <a:sysClr val="windowText" lastClr="000000"/>
              </a:solidFill>
            </a:endParaRPr>
          </a:p>
        </p:txBody>
      </p:sp>
      <p:cxnSp>
        <p:nvCxnSpPr>
          <p:cNvPr id="14" name="Straight Arrow Connector 13"/>
          <p:cNvCxnSpPr/>
          <p:nvPr/>
        </p:nvCxnSpPr>
        <p:spPr>
          <a:xfrm>
            <a:off x="5560166" y="5163811"/>
            <a:ext cx="1087266" cy="13213"/>
          </a:xfrm>
          <a:prstGeom prst="straightConnector1">
            <a:avLst/>
          </a:prstGeom>
          <a:ln>
            <a:solidFill>
              <a:srgbClr val="00B050"/>
            </a:solidFill>
            <a:tailEnd type="triangle"/>
          </a:ln>
        </p:spPr>
        <p:style>
          <a:lnRef idx="3">
            <a:schemeClr val="dk1"/>
          </a:lnRef>
          <a:fillRef idx="0">
            <a:schemeClr val="dk1"/>
          </a:fillRef>
          <a:effectRef idx="2">
            <a:schemeClr val="dk1"/>
          </a:effectRef>
          <a:fontRef idx="minor">
            <a:schemeClr val="tx1"/>
          </a:fontRef>
        </p:style>
      </p:cxnSp>
      <p:sp>
        <p:nvSpPr>
          <p:cNvPr id="674819" name="Rectangle 3"/>
          <p:cNvSpPr>
            <a:spLocks noGrp="1" noChangeArrowheads="1"/>
          </p:cNvSpPr>
          <p:nvPr>
            <p:ph type="body" sz="quarter" idx="10"/>
          </p:nvPr>
        </p:nvSpPr>
        <p:spPr/>
        <p:txBody>
          <a:bodyPr/>
          <a:lstStyle/>
          <a:p>
            <a:r>
              <a:rPr lang="en-US" dirty="0"/>
              <a:t>If you automatically set the scale multiplier, helpful patterns in the graph are seen, as the activity is brought to the graph center</a:t>
            </a:r>
          </a:p>
          <a:p>
            <a:r>
              <a:rPr lang="en-US" dirty="0"/>
              <a:t>If the graph line is artificially flattened against the top or bottom of the graph, we will miss the downward trend observed below</a:t>
            </a:r>
          </a:p>
        </p:txBody>
      </p:sp>
      <p:sp>
        <p:nvSpPr>
          <p:cNvPr id="674818" name="Rectangle 2"/>
          <p:cNvSpPr>
            <a:spLocks noGrp="1" noChangeArrowheads="1"/>
          </p:cNvSpPr>
          <p:nvPr>
            <p:ph type="title"/>
          </p:nvPr>
        </p:nvSpPr>
        <p:spPr/>
        <p:txBody>
          <a:bodyPr/>
          <a:lstStyle/>
          <a:p>
            <a:r>
              <a:rPr lang="en-US" dirty="0"/>
              <a:t>Automatically Set the Scale Multiplier</a:t>
            </a:r>
          </a:p>
        </p:txBody>
      </p:sp>
    </p:spTree>
    <p:extLst>
      <p:ext uri="{BB962C8B-B14F-4D97-AF65-F5344CB8AC3E}">
        <p14:creationId xmlns:p14="http://schemas.microsoft.com/office/powerpoint/2010/main" val="156370679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1578" y="3191083"/>
            <a:ext cx="5930496" cy="3231446"/>
          </a:xfrm>
          <a:prstGeom prst="rect">
            <a:avLst/>
          </a:prstGeom>
        </p:spPr>
      </p:pic>
      <p:pic>
        <p:nvPicPr>
          <p:cNvPr id="6" name="Picture 5"/>
          <p:cNvPicPr>
            <a:picLocks noChangeAspect="1"/>
          </p:cNvPicPr>
          <p:nvPr/>
        </p:nvPicPr>
        <p:blipFill>
          <a:blip r:embed="rId4"/>
          <a:stretch>
            <a:fillRect/>
          </a:stretch>
        </p:blipFill>
        <p:spPr>
          <a:xfrm>
            <a:off x="6090202" y="3168931"/>
            <a:ext cx="6094817" cy="3261151"/>
          </a:xfrm>
          <a:prstGeom prst="rect">
            <a:avLst/>
          </a:prstGeom>
        </p:spPr>
      </p:pic>
      <p:sp>
        <p:nvSpPr>
          <p:cNvPr id="674819" name="Rectangle 3"/>
          <p:cNvSpPr>
            <a:spLocks noGrp="1" noChangeArrowheads="1"/>
          </p:cNvSpPr>
          <p:nvPr>
            <p:ph type="body" sz="quarter" idx="10"/>
          </p:nvPr>
        </p:nvSpPr>
        <p:spPr/>
        <p:txBody>
          <a:bodyPr/>
          <a:lstStyle/>
          <a:p>
            <a:r>
              <a:rPr lang="en-US" dirty="0"/>
              <a:t>Adjusting the range of the chart can help when viewing counters of the same type globally for all counters:</a:t>
            </a:r>
          </a:p>
          <a:p>
            <a:pPr lvl="1"/>
            <a:r>
              <a:rPr lang="en-US" dirty="0"/>
              <a:t>Right-click anywhere on the graph and select </a:t>
            </a:r>
            <a:r>
              <a:rPr lang="en-US" b="1" dirty="0"/>
              <a:t>Properties</a:t>
            </a:r>
            <a:r>
              <a:rPr lang="en-US" dirty="0"/>
              <a:t>, click </a:t>
            </a:r>
            <a:r>
              <a:rPr lang="en-US" b="1" dirty="0"/>
              <a:t>Graph</a:t>
            </a:r>
            <a:r>
              <a:rPr lang="en-US" dirty="0"/>
              <a:t>, change </a:t>
            </a:r>
            <a:r>
              <a:rPr lang="en-US" b="1" dirty="0"/>
              <a:t>Maximum </a:t>
            </a:r>
            <a:r>
              <a:rPr lang="en-US" dirty="0"/>
              <a:t>and</a:t>
            </a:r>
            <a:r>
              <a:rPr lang="en-US" b="1" dirty="0"/>
              <a:t> Minimum</a:t>
            </a:r>
            <a:r>
              <a:rPr lang="en-US" dirty="0"/>
              <a:t>, and then click </a:t>
            </a:r>
            <a:r>
              <a:rPr lang="en-US" b="1" dirty="0"/>
              <a:t>OK</a:t>
            </a:r>
            <a:endParaRPr lang="en-US" dirty="0"/>
          </a:p>
        </p:txBody>
      </p:sp>
      <p:sp>
        <p:nvSpPr>
          <p:cNvPr id="674818" name="Rectangle 2"/>
          <p:cNvSpPr>
            <a:spLocks noGrp="1" noChangeArrowheads="1"/>
          </p:cNvSpPr>
          <p:nvPr>
            <p:ph type="title"/>
          </p:nvPr>
        </p:nvSpPr>
        <p:spPr/>
        <p:txBody>
          <a:bodyPr/>
          <a:lstStyle/>
          <a:p>
            <a:r>
              <a:rPr lang="en-US" dirty="0"/>
              <a:t>Change the Vertical Scale of the Graph</a:t>
            </a:r>
          </a:p>
        </p:txBody>
      </p:sp>
      <p:pic>
        <p:nvPicPr>
          <p:cNvPr id="3" name="Picture 2"/>
          <p:cNvPicPr>
            <a:picLocks noChangeAspect="1"/>
          </p:cNvPicPr>
          <p:nvPr/>
        </p:nvPicPr>
        <p:blipFill>
          <a:blip r:embed="rId5"/>
          <a:stretch>
            <a:fillRect/>
          </a:stretch>
        </p:blipFill>
        <p:spPr>
          <a:xfrm>
            <a:off x="2412986" y="3699031"/>
            <a:ext cx="1634971" cy="1914065"/>
          </a:xfrm>
          <a:prstGeom prst="rect">
            <a:avLst/>
          </a:prstGeom>
        </p:spPr>
      </p:pic>
      <p:pic>
        <p:nvPicPr>
          <p:cNvPr id="4" name="Picture 3"/>
          <p:cNvPicPr>
            <a:picLocks noChangeAspect="1"/>
          </p:cNvPicPr>
          <p:nvPr/>
        </p:nvPicPr>
        <p:blipFill>
          <a:blip r:embed="rId6"/>
          <a:stretch>
            <a:fillRect/>
          </a:stretch>
        </p:blipFill>
        <p:spPr>
          <a:xfrm>
            <a:off x="894799" y="3959805"/>
            <a:ext cx="943794" cy="1155711"/>
          </a:xfrm>
          <a:prstGeom prst="rect">
            <a:avLst/>
          </a:prstGeom>
        </p:spPr>
      </p:pic>
      <p:pic>
        <p:nvPicPr>
          <p:cNvPr id="5" name="Picture 4"/>
          <p:cNvPicPr>
            <a:picLocks noChangeAspect="1"/>
          </p:cNvPicPr>
          <p:nvPr/>
        </p:nvPicPr>
        <p:blipFill>
          <a:blip r:embed="rId7"/>
          <a:stretch>
            <a:fillRect/>
          </a:stretch>
        </p:blipFill>
        <p:spPr>
          <a:xfrm>
            <a:off x="10333996" y="3711744"/>
            <a:ext cx="1613822" cy="1888639"/>
          </a:xfrm>
          <a:prstGeom prst="rect">
            <a:avLst/>
          </a:prstGeom>
        </p:spPr>
      </p:pic>
      <p:grpSp>
        <p:nvGrpSpPr>
          <p:cNvPr id="19" name="Group 18"/>
          <p:cNvGrpSpPr>
            <a:grpSpLocks noChangeAspect="1"/>
          </p:cNvGrpSpPr>
          <p:nvPr/>
        </p:nvGrpSpPr>
        <p:grpSpPr>
          <a:xfrm>
            <a:off x="140158" y="3611561"/>
            <a:ext cx="11344556" cy="2158871"/>
            <a:chOff x="-942051" y="2508865"/>
            <a:chExt cx="12541073" cy="2575241"/>
          </a:xfrm>
        </p:grpSpPr>
        <p:sp>
          <p:nvSpPr>
            <p:cNvPr id="7" name="Rectangle 6"/>
            <p:cNvSpPr/>
            <p:nvPr/>
          </p:nvSpPr>
          <p:spPr bwMode="auto">
            <a:xfrm>
              <a:off x="1570494" y="4171143"/>
              <a:ext cx="977244" cy="478664"/>
            </a:xfrm>
            <a:prstGeom prst="rect">
              <a:avLst/>
            </a:prstGeom>
            <a:noFill/>
            <a:ln w="38100" cap="flat" cmpd="sng" algn="ctr">
              <a:solidFill>
                <a:srgbClr val="00B05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cxnSp>
          <p:nvCxnSpPr>
            <p:cNvPr id="8" name="Straight Arrow Connector 7"/>
            <p:cNvCxnSpPr>
              <a:stCxn id="13" idx="3"/>
              <a:endCxn id="27" idx="1"/>
            </p:cNvCxnSpPr>
            <p:nvPr/>
          </p:nvCxnSpPr>
          <p:spPr bwMode="auto">
            <a:xfrm>
              <a:off x="-681604" y="3815513"/>
              <a:ext cx="624125" cy="406119"/>
            </a:xfrm>
            <a:prstGeom prst="straightConnector1">
              <a:avLst/>
            </a:prstGeom>
            <a:solidFill>
              <a:schemeClr val="bg1"/>
            </a:solidFill>
            <a:ln w="38100" cap="flat" cmpd="sng" algn="ctr">
              <a:solidFill>
                <a:srgbClr val="00B050"/>
              </a:solidFill>
              <a:prstDash val="solid"/>
              <a:round/>
              <a:headEnd type="none" w="med" len="med"/>
              <a:tailEnd type="arrow"/>
            </a:ln>
            <a:effectLst/>
          </p:spPr>
        </p:cxnSp>
        <p:sp>
          <p:nvSpPr>
            <p:cNvPr id="13" name="Rectangle 12"/>
            <p:cNvSpPr/>
            <p:nvPr/>
          </p:nvSpPr>
          <p:spPr bwMode="auto">
            <a:xfrm>
              <a:off x="-942051" y="2546918"/>
              <a:ext cx="260447" cy="2537188"/>
            </a:xfrm>
            <a:prstGeom prst="rect">
              <a:avLst/>
            </a:prstGeom>
            <a:noFill/>
            <a:ln w="38100" cap="flat" cmpd="sng" algn="ctr">
              <a:solidFill>
                <a:srgbClr val="00B05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sp>
          <p:nvSpPr>
            <p:cNvPr id="15" name="Rectangle 14"/>
            <p:cNvSpPr/>
            <p:nvPr/>
          </p:nvSpPr>
          <p:spPr bwMode="auto">
            <a:xfrm>
              <a:off x="10326937" y="4159391"/>
              <a:ext cx="1272085" cy="502172"/>
            </a:xfrm>
            <a:prstGeom prst="rect">
              <a:avLst/>
            </a:prstGeom>
            <a:noFill/>
            <a:ln w="38100" cap="flat" cmpd="sng" algn="ctr">
              <a:solidFill>
                <a:srgbClr val="00B05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sp>
          <p:nvSpPr>
            <p:cNvPr id="17" name="Rectangle 16"/>
            <p:cNvSpPr/>
            <p:nvPr/>
          </p:nvSpPr>
          <p:spPr bwMode="auto">
            <a:xfrm>
              <a:off x="5660791" y="2508865"/>
              <a:ext cx="247470" cy="2454756"/>
            </a:xfrm>
            <a:prstGeom prst="rect">
              <a:avLst/>
            </a:prstGeom>
            <a:noFill/>
            <a:ln w="38100" cap="flat" cmpd="sng" algn="ctr">
              <a:solidFill>
                <a:srgbClr val="00B05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cxnSp>
          <p:nvCxnSpPr>
            <p:cNvPr id="46" name="Straight Arrow Connector 45"/>
            <p:cNvCxnSpPr>
              <a:stCxn id="7" idx="3"/>
              <a:endCxn id="15" idx="1"/>
            </p:cNvCxnSpPr>
            <p:nvPr/>
          </p:nvCxnSpPr>
          <p:spPr bwMode="auto">
            <a:xfrm>
              <a:off x="2547737" y="4410475"/>
              <a:ext cx="7779200" cy="2"/>
            </a:xfrm>
            <a:prstGeom prst="straightConnector1">
              <a:avLst/>
            </a:prstGeom>
            <a:solidFill>
              <a:schemeClr val="bg1"/>
            </a:solidFill>
            <a:ln w="38100" cap="flat" cmpd="sng" algn="ctr">
              <a:solidFill>
                <a:srgbClr val="00B050"/>
              </a:solidFill>
              <a:prstDash val="solid"/>
              <a:round/>
              <a:headEnd type="none" w="med" len="med"/>
              <a:tailEnd type="arrow"/>
            </a:ln>
            <a:effectLst/>
          </p:spPr>
        </p:cxnSp>
        <p:cxnSp>
          <p:nvCxnSpPr>
            <p:cNvPr id="23" name="Straight Arrow Connector 22"/>
            <p:cNvCxnSpPr>
              <a:stCxn id="15" idx="0"/>
            </p:cNvCxnSpPr>
            <p:nvPr/>
          </p:nvCxnSpPr>
          <p:spPr bwMode="auto">
            <a:xfrm flipH="1" flipV="1">
              <a:off x="5942137" y="2628371"/>
              <a:ext cx="5020843" cy="1531020"/>
            </a:xfrm>
            <a:prstGeom prst="straightConnector1">
              <a:avLst/>
            </a:prstGeom>
            <a:solidFill>
              <a:schemeClr val="bg1"/>
            </a:solidFill>
            <a:ln w="38100" cap="flat" cmpd="sng" algn="ctr">
              <a:solidFill>
                <a:srgbClr val="00B050"/>
              </a:solidFill>
              <a:prstDash val="solid"/>
              <a:round/>
              <a:headEnd type="none" w="med" len="med"/>
              <a:tailEnd type="arrow"/>
            </a:ln>
            <a:effectLst/>
          </p:spPr>
        </p:cxnSp>
        <p:sp>
          <p:nvSpPr>
            <p:cNvPr id="27" name="Rectangle 26"/>
            <p:cNvSpPr/>
            <p:nvPr/>
          </p:nvSpPr>
          <p:spPr bwMode="auto">
            <a:xfrm>
              <a:off x="-57478" y="4140383"/>
              <a:ext cx="992997" cy="162496"/>
            </a:xfrm>
            <a:prstGeom prst="rect">
              <a:avLst/>
            </a:prstGeom>
            <a:noFill/>
            <a:ln w="38100" cap="flat" cmpd="sng" algn="ctr">
              <a:solidFill>
                <a:srgbClr val="00B05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cxnSp>
          <p:nvCxnSpPr>
            <p:cNvPr id="30" name="Straight Arrow Connector 29"/>
            <p:cNvCxnSpPr/>
            <p:nvPr/>
          </p:nvCxnSpPr>
          <p:spPr bwMode="auto">
            <a:xfrm>
              <a:off x="935519" y="4221631"/>
              <a:ext cx="634975" cy="135777"/>
            </a:xfrm>
            <a:prstGeom prst="straightConnector1">
              <a:avLst/>
            </a:prstGeom>
            <a:solidFill>
              <a:schemeClr val="bg1"/>
            </a:solidFill>
            <a:ln w="38100" cap="flat" cmpd="sng" algn="ctr">
              <a:solidFill>
                <a:srgbClr val="00B050"/>
              </a:solidFill>
              <a:prstDash val="solid"/>
              <a:round/>
              <a:headEnd type="none" w="med" len="med"/>
              <a:tailEnd type="arrow"/>
            </a:ln>
            <a:effectLst/>
          </p:spPr>
        </p:cxnSp>
      </p:grpSp>
    </p:spTree>
    <p:extLst>
      <p:ext uri="{BB962C8B-B14F-4D97-AF65-F5344CB8AC3E}">
        <p14:creationId xmlns:p14="http://schemas.microsoft.com/office/powerpoint/2010/main" val="188178058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9" name="Rectangle 3"/>
          <p:cNvSpPr>
            <a:spLocks noGrp="1" noChangeArrowheads="1"/>
          </p:cNvSpPr>
          <p:nvPr>
            <p:ph type="body" sz="quarter" idx="10"/>
          </p:nvPr>
        </p:nvSpPr>
        <p:spPr>
          <a:xfrm>
            <a:off x="269239" y="1189177"/>
            <a:ext cx="11653523" cy="1986378"/>
          </a:xfrm>
        </p:spPr>
        <p:txBody>
          <a:bodyPr/>
          <a:lstStyle/>
          <a:p>
            <a:r>
              <a:rPr lang="en-US" dirty="0"/>
              <a:t>You can adjust the color, scale, width, and style of a single counter:</a:t>
            </a:r>
          </a:p>
          <a:p>
            <a:pPr marL="914225" lvl="1" indent="-457112">
              <a:buFont typeface="+mj-lt"/>
              <a:buAutoNum type="arabicPeriod"/>
            </a:pPr>
            <a:r>
              <a:rPr lang="en-US" sz="2000" dirty="0"/>
              <a:t>Right-click the graph and select </a:t>
            </a:r>
            <a:r>
              <a:rPr lang="en-US" sz="2000" b="1" dirty="0"/>
              <a:t>Properties.</a:t>
            </a:r>
          </a:p>
          <a:p>
            <a:pPr marL="914225" lvl="1" indent="-457112">
              <a:buFont typeface="+mj-lt"/>
              <a:buAutoNum type="arabicPeriod"/>
            </a:pPr>
            <a:r>
              <a:rPr lang="en-US" sz="2000" dirty="0"/>
              <a:t>Click </a:t>
            </a:r>
            <a:r>
              <a:rPr lang="en-US" sz="2000" b="1" dirty="0"/>
              <a:t>Data.</a:t>
            </a:r>
          </a:p>
          <a:p>
            <a:pPr marL="914225" lvl="1" indent="-457112">
              <a:buFont typeface="+mj-lt"/>
              <a:buAutoNum type="arabicPeriod"/>
            </a:pPr>
            <a:r>
              <a:rPr lang="en-US" sz="2000" dirty="0"/>
              <a:t>Select the counter and change the values.</a:t>
            </a:r>
          </a:p>
          <a:p>
            <a:pPr marL="914225" lvl="1" indent="-457112">
              <a:buFont typeface="+mj-lt"/>
              <a:buAutoNum type="arabicPeriod"/>
            </a:pPr>
            <a:r>
              <a:rPr lang="en-US" sz="2000" dirty="0"/>
              <a:t>Click </a:t>
            </a:r>
            <a:r>
              <a:rPr lang="en-US" sz="2000" b="1" dirty="0"/>
              <a:t>OK.</a:t>
            </a:r>
            <a:endParaRPr lang="en-US" sz="2000" dirty="0"/>
          </a:p>
        </p:txBody>
      </p:sp>
      <p:sp>
        <p:nvSpPr>
          <p:cNvPr id="674818" name="Rectangle 2"/>
          <p:cNvSpPr>
            <a:spLocks noGrp="1" noChangeArrowheads="1"/>
          </p:cNvSpPr>
          <p:nvPr>
            <p:ph type="title"/>
          </p:nvPr>
        </p:nvSpPr>
        <p:spPr/>
        <p:txBody>
          <a:bodyPr/>
          <a:lstStyle/>
          <a:p>
            <a:r>
              <a:rPr lang="en-US" dirty="0"/>
              <a:t>Change the Display of a Single Counter</a:t>
            </a:r>
          </a:p>
        </p:txBody>
      </p:sp>
      <p:pic>
        <p:nvPicPr>
          <p:cNvPr id="3" name="Picture 2"/>
          <p:cNvPicPr>
            <a:picLocks noChangeAspect="1"/>
          </p:cNvPicPr>
          <p:nvPr/>
        </p:nvPicPr>
        <p:blipFill>
          <a:blip r:embed="rId3"/>
          <a:stretch>
            <a:fillRect/>
          </a:stretch>
        </p:blipFill>
        <p:spPr>
          <a:xfrm>
            <a:off x="9406711" y="2691388"/>
            <a:ext cx="2788569" cy="3261209"/>
          </a:xfrm>
          <a:prstGeom prst="rect">
            <a:avLst/>
          </a:prstGeom>
        </p:spPr>
      </p:pic>
      <p:pic>
        <p:nvPicPr>
          <p:cNvPr id="4" name="Picture 3"/>
          <p:cNvPicPr>
            <a:picLocks noChangeAspect="1"/>
          </p:cNvPicPr>
          <p:nvPr/>
        </p:nvPicPr>
        <p:blipFill>
          <a:blip r:embed="rId4"/>
          <a:stretch>
            <a:fillRect/>
          </a:stretch>
        </p:blipFill>
        <p:spPr>
          <a:xfrm>
            <a:off x="7425035" y="3643419"/>
            <a:ext cx="1899785" cy="2309372"/>
          </a:xfrm>
          <a:prstGeom prst="rect">
            <a:avLst/>
          </a:prstGeom>
        </p:spPr>
      </p:pic>
      <p:pic>
        <p:nvPicPr>
          <p:cNvPr id="2" name="Picture 1"/>
          <p:cNvPicPr>
            <a:picLocks noChangeAspect="1"/>
          </p:cNvPicPr>
          <p:nvPr/>
        </p:nvPicPr>
        <p:blipFill>
          <a:blip r:embed="rId5"/>
          <a:stretch>
            <a:fillRect/>
          </a:stretch>
        </p:blipFill>
        <p:spPr>
          <a:xfrm>
            <a:off x="0" y="3023629"/>
            <a:ext cx="7165212" cy="3833886"/>
          </a:xfrm>
          <a:prstGeom prst="rect">
            <a:avLst/>
          </a:prstGeom>
        </p:spPr>
      </p:pic>
      <p:grpSp>
        <p:nvGrpSpPr>
          <p:cNvPr id="17" name="Group 16"/>
          <p:cNvGrpSpPr>
            <a:grpSpLocks noChangeAspect="1"/>
          </p:cNvGrpSpPr>
          <p:nvPr/>
        </p:nvGrpSpPr>
        <p:grpSpPr>
          <a:xfrm>
            <a:off x="7448236" y="2940554"/>
            <a:ext cx="4659812" cy="3012043"/>
            <a:chOff x="1653894" y="458800"/>
            <a:chExt cx="5482381" cy="3510867"/>
          </a:xfrm>
        </p:grpSpPr>
        <p:sp>
          <p:nvSpPr>
            <p:cNvPr id="27" name="Rectangle 26"/>
            <p:cNvSpPr/>
            <p:nvPr/>
          </p:nvSpPr>
          <p:spPr bwMode="auto">
            <a:xfrm>
              <a:off x="1653894" y="3702709"/>
              <a:ext cx="1152311" cy="266958"/>
            </a:xfrm>
            <a:prstGeom prst="rect">
              <a:avLst/>
            </a:prstGeom>
            <a:noFill/>
            <a:ln w="38100" cap="flat" cmpd="sng" algn="ctr">
              <a:solidFill>
                <a:srgbClr val="00660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grpSp>
          <p:nvGrpSpPr>
            <p:cNvPr id="16" name="Group 15"/>
            <p:cNvGrpSpPr/>
            <p:nvPr/>
          </p:nvGrpSpPr>
          <p:grpSpPr>
            <a:xfrm>
              <a:off x="4038622" y="458800"/>
              <a:ext cx="3097653" cy="3173444"/>
              <a:chOff x="4049379" y="792287"/>
              <a:chExt cx="3097653" cy="3173444"/>
            </a:xfrm>
          </p:grpSpPr>
          <p:sp>
            <p:nvSpPr>
              <p:cNvPr id="7" name="Rectangle 6"/>
              <p:cNvSpPr/>
              <p:nvPr/>
            </p:nvSpPr>
            <p:spPr bwMode="auto">
              <a:xfrm>
                <a:off x="4811172" y="792287"/>
                <a:ext cx="302038" cy="180399"/>
              </a:xfrm>
              <a:prstGeom prst="rect">
                <a:avLst/>
              </a:prstGeom>
              <a:noFill/>
              <a:ln w="38100" cap="flat" cmpd="sng" algn="ctr">
                <a:solidFill>
                  <a:srgbClr val="00660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sp>
            <p:nvSpPr>
              <p:cNvPr id="15" name="Rectangle 14"/>
              <p:cNvSpPr/>
              <p:nvPr/>
            </p:nvSpPr>
            <p:spPr bwMode="auto">
              <a:xfrm>
                <a:off x="4178187" y="1616863"/>
                <a:ext cx="1870046" cy="176600"/>
              </a:xfrm>
              <a:prstGeom prst="rect">
                <a:avLst/>
              </a:prstGeom>
              <a:noFill/>
              <a:ln w="38100" cap="flat" cmpd="sng" algn="ctr">
                <a:solidFill>
                  <a:srgbClr val="00660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cxnSp>
            <p:nvCxnSpPr>
              <p:cNvPr id="46" name="Straight Arrow Connector 45"/>
              <p:cNvCxnSpPr>
                <a:stCxn id="15" idx="2"/>
                <a:endCxn id="41" idx="0"/>
              </p:cNvCxnSpPr>
              <p:nvPr/>
            </p:nvCxnSpPr>
            <p:spPr bwMode="auto">
              <a:xfrm>
                <a:off x="5113210" y="1793463"/>
                <a:ext cx="484995" cy="1555998"/>
              </a:xfrm>
              <a:prstGeom prst="straightConnector1">
                <a:avLst/>
              </a:prstGeom>
              <a:solidFill>
                <a:schemeClr val="bg1"/>
              </a:solidFill>
              <a:ln w="38100" cap="flat" cmpd="sng" algn="ctr">
                <a:solidFill>
                  <a:srgbClr val="006600"/>
                </a:solidFill>
                <a:prstDash val="solid"/>
                <a:round/>
                <a:headEnd type="none" w="med" len="med"/>
                <a:tailEnd type="arrow"/>
              </a:ln>
              <a:effectLst/>
            </p:spPr>
          </p:cxnSp>
          <p:sp>
            <p:nvSpPr>
              <p:cNvPr id="41" name="Rectangle 40"/>
              <p:cNvSpPr/>
              <p:nvPr/>
            </p:nvSpPr>
            <p:spPr bwMode="auto">
              <a:xfrm>
                <a:off x="4049379" y="3349461"/>
                <a:ext cx="3097653" cy="616270"/>
              </a:xfrm>
              <a:prstGeom prst="rect">
                <a:avLst/>
              </a:prstGeom>
              <a:noFill/>
              <a:ln w="38100" cap="flat" cmpd="sng" algn="ctr">
                <a:solidFill>
                  <a:srgbClr val="00660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grpSp>
        <p:cxnSp>
          <p:nvCxnSpPr>
            <p:cNvPr id="30" name="Straight Arrow Connector 29"/>
            <p:cNvCxnSpPr>
              <a:endCxn id="7" idx="2"/>
            </p:cNvCxnSpPr>
            <p:nvPr/>
          </p:nvCxnSpPr>
          <p:spPr bwMode="auto">
            <a:xfrm flipV="1">
              <a:off x="2363370" y="639199"/>
              <a:ext cx="2588064" cy="3063511"/>
            </a:xfrm>
            <a:prstGeom prst="straightConnector1">
              <a:avLst/>
            </a:prstGeom>
            <a:solidFill>
              <a:schemeClr val="bg1"/>
            </a:solidFill>
            <a:ln w="38100" cap="flat" cmpd="sng" algn="ctr">
              <a:solidFill>
                <a:srgbClr val="006600"/>
              </a:solidFill>
              <a:prstDash val="solid"/>
              <a:round/>
              <a:headEnd type="none" w="med" len="med"/>
              <a:tailEnd type="arrow"/>
            </a:ln>
            <a:effectLst/>
          </p:spPr>
        </p:cxnSp>
      </p:grpSp>
    </p:spTree>
    <p:extLst>
      <p:ext uri="{BB962C8B-B14F-4D97-AF65-F5344CB8AC3E}">
        <p14:creationId xmlns:p14="http://schemas.microsoft.com/office/powerpoint/2010/main" val="129251992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name="HIDDEN - Slide1387">
    <p:spTree>
      <p:nvGrpSpPr>
        <p:cNvPr id="1" name=""/>
        <p:cNvGrpSpPr/>
        <p:nvPr/>
      </p:nvGrpSpPr>
      <p:grpSpPr>
        <a:xfrm>
          <a:off x="0" y="0"/>
          <a:ext cx="0" cy="0"/>
          <a:chOff x="0" y="0"/>
          <a:chExt cx="0" cy="0"/>
        </a:xfrm>
      </p:grpSpPr>
    </p:spTree>
    <p:extLst>
      <p:ext uri="{BB962C8B-B14F-4D97-AF65-F5344CB8AC3E}">
        <p14:creationId xmlns:p14="http://schemas.microsoft.com/office/powerpoint/2010/main" val="469361434"/>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name="HIDDEN - Slide1388">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BC6F63-616D-478D-A91D-8B071350BF64}"/>
              </a:ext>
            </a:extLst>
          </p:cNvPr>
          <p:cNvSpPr>
            <a:spLocks noGrp="1"/>
          </p:cNvSpPr>
          <p:nvPr>
            <p:ph type="title"/>
          </p:nvPr>
        </p:nvSpPr>
        <p:spPr/>
        <p:txBody>
          <a:bodyPr/>
          <a:lstStyle/>
          <a:p>
            <a:r>
              <a:rPr lang="en-US"/>
              <a:t>Counter views</a:t>
            </a:r>
            <a:endParaRPr lang="en-US" dirty="0"/>
          </a:p>
        </p:txBody>
      </p:sp>
    </p:spTree>
    <p:extLst>
      <p:ext uri="{BB962C8B-B14F-4D97-AF65-F5344CB8AC3E}">
        <p14:creationId xmlns:p14="http://schemas.microsoft.com/office/powerpoint/2010/main" val="2195704028"/>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7796957" y="3831703"/>
            <a:ext cx="2581713" cy="3023937"/>
          </a:xfrm>
          <a:prstGeom prst="rect">
            <a:avLst/>
          </a:prstGeom>
        </p:spPr>
      </p:pic>
      <p:pic>
        <p:nvPicPr>
          <p:cNvPr id="4" name="Picture 3"/>
          <p:cNvPicPr>
            <a:picLocks noChangeAspect="1"/>
          </p:cNvPicPr>
          <p:nvPr/>
        </p:nvPicPr>
        <p:blipFill>
          <a:blip r:embed="rId4"/>
          <a:stretch>
            <a:fillRect/>
          </a:stretch>
        </p:blipFill>
        <p:spPr>
          <a:xfrm>
            <a:off x="770811" y="3730226"/>
            <a:ext cx="5837064" cy="3127288"/>
          </a:xfrm>
          <a:prstGeom prst="rect">
            <a:avLst/>
          </a:prstGeom>
        </p:spPr>
      </p:pic>
      <p:sp>
        <p:nvSpPr>
          <p:cNvPr id="674819" name="Rectangle 3"/>
          <p:cNvSpPr>
            <a:spLocks noGrp="1" noChangeArrowheads="1"/>
          </p:cNvSpPr>
          <p:nvPr>
            <p:ph type="body" sz="quarter" idx="10"/>
          </p:nvPr>
        </p:nvSpPr>
        <p:spPr>
          <a:xfrm>
            <a:off x="269239" y="1189177"/>
            <a:ext cx="11653523" cy="2474524"/>
          </a:xfrm>
        </p:spPr>
        <p:txBody>
          <a:bodyPr/>
          <a:lstStyle/>
          <a:p>
            <a:r>
              <a:rPr lang="en-US" sz="2400" dirty="0"/>
              <a:t>The histogram view shows counter values in a bar chart. Only one value can be shown at a time</a:t>
            </a:r>
          </a:p>
          <a:p>
            <a:pPr lvl="1"/>
            <a:r>
              <a:rPr lang="en-US" sz="2000" dirty="0"/>
              <a:t>To view a histogram, click</a:t>
            </a:r>
            <a:r>
              <a:rPr lang="en-US" sz="2000" b="1" dirty="0"/>
              <a:t> </a:t>
            </a:r>
            <a:r>
              <a:rPr lang="en-US" sz="2000" dirty="0"/>
              <a:t>the </a:t>
            </a:r>
            <a:r>
              <a:rPr lang="en-US" sz="2000" b="1" dirty="0"/>
              <a:t>Graph Type</a:t>
            </a:r>
            <a:r>
              <a:rPr lang="en-US" sz="2000" dirty="0"/>
              <a:t> button        , and then click the </a:t>
            </a:r>
            <a:r>
              <a:rPr lang="en-US" sz="2000" b="1" dirty="0"/>
              <a:t>Histogram bar</a:t>
            </a:r>
            <a:endParaRPr lang="en-US" sz="2000" dirty="0"/>
          </a:p>
          <a:p>
            <a:pPr lvl="1"/>
            <a:r>
              <a:rPr lang="en-US" sz="2000" dirty="0"/>
              <a:t>To change which values appear in the histogram:</a:t>
            </a:r>
          </a:p>
          <a:p>
            <a:pPr marL="1257058" lvl="2" indent="-342834">
              <a:buFont typeface="+mj-lt"/>
              <a:buAutoNum type="arabicPeriod"/>
            </a:pPr>
            <a:r>
              <a:rPr lang="en-US" sz="1800" dirty="0"/>
              <a:t>Right-click the histogram and select </a:t>
            </a:r>
            <a:r>
              <a:rPr lang="en-US" sz="1800" b="1" dirty="0"/>
              <a:t>Properties.</a:t>
            </a:r>
          </a:p>
          <a:p>
            <a:pPr marL="1257058" lvl="2" indent="-342834">
              <a:buFont typeface="+mj-lt"/>
              <a:buAutoNum type="arabicPeriod"/>
            </a:pPr>
            <a:r>
              <a:rPr lang="en-US" sz="1800" dirty="0"/>
              <a:t>Click </a:t>
            </a:r>
            <a:r>
              <a:rPr lang="en-US" sz="1800" b="1" dirty="0"/>
              <a:t>General </a:t>
            </a:r>
            <a:r>
              <a:rPr lang="en-US" sz="1800" dirty="0"/>
              <a:t>tab, and then select the values.</a:t>
            </a:r>
          </a:p>
          <a:p>
            <a:pPr lvl="1"/>
            <a:r>
              <a:rPr lang="en-US" sz="2000" b="1" dirty="0"/>
              <a:t>Note:</a:t>
            </a:r>
            <a:r>
              <a:rPr lang="en-US" sz="2000" dirty="0"/>
              <a:t> Performance Monitor does not dynamically add or remove counter instances</a:t>
            </a:r>
          </a:p>
        </p:txBody>
      </p:sp>
      <p:sp>
        <p:nvSpPr>
          <p:cNvPr id="674818" name="Rectangle 2"/>
          <p:cNvSpPr>
            <a:spLocks noGrp="1" noChangeArrowheads="1"/>
          </p:cNvSpPr>
          <p:nvPr>
            <p:ph type="title"/>
          </p:nvPr>
        </p:nvSpPr>
        <p:spPr/>
        <p:txBody>
          <a:bodyPr/>
          <a:lstStyle/>
          <a:p>
            <a:r>
              <a:rPr lang="en-US" dirty="0"/>
              <a:t>View as a Histogram</a:t>
            </a:r>
          </a:p>
        </p:txBody>
      </p:sp>
      <p:pic>
        <p:nvPicPr>
          <p:cNvPr id="19"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07875" y="1981200"/>
            <a:ext cx="470202" cy="259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Rectangle 24"/>
          <p:cNvSpPr/>
          <p:nvPr/>
        </p:nvSpPr>
        <p:spPr bwMode="auto">
          <a:xfrm>
            <a:off x="935124" y="4214291"/>
            <a:ext cx="686436" cy="119868"/>
          </a:xfrm>
          <a:prstGeom prst="rect">
            <a:avLst/>
          </a:prstGeom>
          <a:noFill/>
          <a:ln w="38100" cap="flat" cmpd="sng" algn="ctr">
            <a:solidFill>
              <a:srgbClr val="00B05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sp>
        <p:nvSpPr>
          <p:cNvPr id="26" name="Rectangle 25"/>
          <p:cNvSpPr/>
          <p:nvPr/>
        </p:nvSpPr>
        <p:spPr bwMode="auto">
          <a:xfrm>
            <a:off x="935123" y="4012541"/>
            <a:ext cx="201111" cy="156037"/>
          </a:xfrm>
          <a:prstGeom prst="rect">
            <a:avLst/>
          </a:prstGeom>
          <a:noFill/>
          <a:ln w="38100" cap="flat" cmpd="sng" algn="ctr">
            <a:solidFill>
              <a:srgbClr val="00B05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sp>
        <p:nvSpPr>
          <p:cNvPr id="27" name="Rectangle 26"/>
          <p:cNvSpPr/>
          <p:nvPr/>
        </p:nvSpPr>
        <p:spPr bwMode="auto">
          <a:xfrm>
            <a:off x="2561439" y="5147821"/>
            <a:ext cx="2331786" cy="545249"/>
          </a:xfrm>
          <a:prstGeom prst="rect">
            <a:avLst/>
          </a:prstGeom>
          <a:noFill/>
          <a:ln w="38100" cap="flat" cmpd="sng" algn="ctr">
            <a:solidFill>
              <a:srgbClr val="00B05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sp>
        <p:nvSpPr>
          <p:cNvPr id="29" name="Rectangle 28"/>
          <p:cNvSpPr/>
          <p:nvPr/>
        </p:nvSpPr>
        <p:spPr bwMode="auto">
          <a:xfrm>
            <a:off x="2167469" y="6278464"/>
            <a:ext cx="259160" cy="121914"/>
          </a:xfrm>
          <a:prstGeom prst="rect">
            <a:avLst/>
          </a:prstGeom>
          <a:noFill/>
          <a:ln w="38100" cap="flat" cmpd="sng" algn="ctr">
            <a:solidFill>
              <a:srgbClr val="00B05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sp>
        <p:nvSpPr>
          <p:cNvPr id="30" name="Rectangle 29"/>
          <p:cNvSpPr/>
          <p:nvPr/>
        </p:nvSpPr>
        <p:spPr bwMode="auto">
          <a:xfrm>
            <a:off x="7837212" y="4648194"/>
            <a:ext cx="2086269" cy="582390"/>
          </a:xfrm>
          <a:prstGeom prst="rect">
            <a:avLst/>
          </a:prstGeom>
          <a:noFill/>
          <a:ln w="38100" cap="flat" cmpd="sng" algn="ctr">
            <a:solidFill>
              <a:srgbClr val="00B05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cxnSp>
        <p:nvCxnSpPr>
          <p:cNvPr id="31" name="Straight Arrow Connector 30"/>
          <p:cNvCxnSpPr>
            <a:stCxn id="29" idx="0"/>
            <a:endCxn id="27" idx="2"/>
          </p:cNvCxnSpPr>
          <p:nvPr/>
        </p:nvCxnSpPr>
        <p:spPr bwMode="auto">
          <a:xfrm flipV="1">
            <a:off x="2297049" y="5693070"/>
            <a:ext cx="1430283" cy="585394"/>
          </a:xfrm>
          <a:prstGeom prst="straightConnector1">
            <a:avLst/>
          </a:prstGeom>
          <a:solidFill>
            <a:schemeClr val="bg1"/>
          </a:solidFill>
          <a:ln w="38100" cap="flat" cmpd="sng" algn="ctr">
            <a:solidFill>
              <a:srgbClr val="00B050"/>
            </a:solidFill>
            <a:prstDash val="solid"/>
            <a:round/>
            <a:headEnd type="none" w="med" len="med"/>
            <a:tailEnd type="arrow"/>
          </a:ln>
          <a:effectLst/>
        </p:spPr>
      </p:cxnSp>
    </p:spTree>
    <p:extLst>
      <p:ext uri="{BB962C8B-B14F-4D97-AF65-F5344CB8AC3E}">
        <p14:creationId xmlns:p14="http://schemas.microsoft.com/office/powerpoint/2010/main" val="241264033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84317" y="2967658"/>
            <a:ext cx="7266313" cy="3887982"/>
          </a:xfrm>
          <a:prstGeom prst="rect">
            <a:avLst/>
          </a:prstGeom>
        </p:spPr>
      </p:pic>
      <p:sp>
        <p:nvSpPr>
          <p:cNvPr id="674819" name="Rectangle 3"/>
          <p:cNvSpPr>
            <a:spLocks noGrp="1" noChangeArrowheads="1"/>
          </p:cNvSpPr>
          <p:nvPr>
            <p:ph type="body" sz="quarter" idx="10"/>
          </p:nvPr>
        </p:nvSpPr>
        <p:spPr>
          <a:xfrm>
            <a:off x="269239" y="1189177"/>
            <a:ext cx="11653523" cy="1803571"/>
          </a:xfrm>
        </p:spPr>
        <p:txBody>
          <a:bodyPr/>
          <a:lstStyle/>
          <a:p>
            <a:r>
              <a:rPr lang="en-US" sz="2400" dirty="0"/>
              <a:t>You can view the real-time minimum, average, maximum, and current values of different counters as a report:</a:t>
            </a:r>
          </a:p>
          <a:p>
            <a:pPr lvl="1"/>
            <a:r>
              <a:rPr lang="en-US" sz="2000" dirty="0"/>
              <a:t>To view a report, click the </a:t>
            </a:r>
            <a:r>
              <a:rPr lang="en-US" sz="2000" b="1" dirty="0"/>
              <a:t>Graph Type </a:t>
            </a:r>
            <a:r>
              <a:rPr lang="en-US" sz="2000" dirty="0"/>
              <a:t>button        , and then click </a:t>
            </a:r>
            <a:r>
              <a:rPr lang="en-US" sz="2000" b="1" dirty="0"/>
              <a:t>Report</a:t>
            </a:r>
          </a:p>
          <a:p>
            <a:pPr lvl="1"/>
            <a:r>
              <a:rPr lang="en-US" sz="2000" dirty="0"/>
              <a:t>To change which values appear in the report, right-click the report, select </a:t>
            </a:r>
            <a:r>
              <a:rPr lang="en-US" sz="2000" b="1" dirty="0"/>
              <a:t>Properties</a:t>
            </a:r>
            <a:r>
              <a:rPr lang="en-US" sz="2000" dirty="0"/>
              <a:t> </a:t>
            </a:r>
            <a:r>
              <a:rPr lang="en-US" sz="2000" b="1" dirty="0"/>
              <a:t>&gt; General</a:t>
            </a:r>
            <a:r>
              <a:rPr lang="en-US" sz="2000" dirty="0"/>
              <a:t>, and then select the values</a:t>
            </a:r>
          </a:p>
        </p:txBody>
      </p:sp>
      <p:sp>
        <p:nvSpPr>
          <p:cNvPr id="674818" name="Rectangle 2"/>
          <p:cNvSpPr>
            <a:spLocks noGrp="1" noChangeArrowheads="1"/>
          </p:cNvSpPr>
          <p:nvPr>
            <p:ph type="title"/>
          </p:nvPr>
        </p:nvSpPr>
        <p:spPr/>
        <p:txBody>
          <a:bodyPr/>
          <a:lstStyle/>
          <a:p>
            <a:r>
              <a:rPr lang="en-US"/>
              <a:t>View as a Report</a:t>
            </a:r>
            <a:endParaRPr lang="en-US" dirty="0"/>
          </a:p>
        </p:txBody>
      </p:sp>
      <p:pic>
        <p:nvPicPr>
          <p:cNvPr id="18"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0" y="1998778"/>
            <a:ext cx="470202" cy="259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6"/>
          <p:cNvPicPr>
            <a:picLocks noChangeAspect="1"/>
          </p:cNvPicPr>
          <p:nvPr/>
        </p:nvPicPr>
        <p:blipFill>
          <a:blip r:embed="rId5"/>
          <a:stretch>
            <a:fillRect/>
          </a:stretch>
        </p:blipFill>
        <p:spPr>
          <a:xfrm>
            <a:off x="7796957" y="3831703"/>
            <a:ext cx="2581713" cy="3023937"/>
          </a:xfrm>
          <a:prstGeom prst="rect">
            <a:avLst/>
          </a:prstGeom>
        </p:spPr>
      </p:pic>
      <p:sp>
        <p:nvSpPr>
          <p:cNvPr id="19" name="Rectangle 18"/>
          <p:cNvSpPr/>
          <p:nvPr/>
        </p:nvSpPr>
        <p:spPr bwMode="auto">
          <a:xfrm>
            <a:off x="386037" y="3315951"/>
            <a:ext cx="361935" cy="165581"/>
          </a:xfrm>
          <a:prstGeom prst="rect">
            <a:avLst/>
          </a:prstGeom>
          <a:noFill/>
          <a:ln w="38100" cap="flat" cmpd="sng" algn="ctr">
            <a:solidFill>
              <a:srgbClr val="00B05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sp>
        <p:nvSpPr>
          <p:cNvPr id="20" name="Rectangle 19"/>
          <p:cNvSpPr/>
          <p:nvPr/>
        </p:nvSpPr>
        <p:spPr bwMode="auto">
          <a:xfrm>
            <a:off x="7986616" y="4797598"/>
            <a:ext cx="2086269" cy="582390"/>
          </a:xfrm>
          <a:prstGeom prst="rect">
            <a:avLst/>
          </a:prstGeom>
          <a:noFill/>
          <a:ln w="38100" cap="flat" cmpd="sng" algn="ctr">
            <a:solidFill>
              <a:srgbClr val="00B05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sp>
        <p:nvSpPr>
          <p:cNvPr id="22" name="Rectangle 21"/>
          <p:cNvSpPr/>
          <p:nvPr/>
        </p:nvSpPr>
        <p:spPr bwMode="auto">
          <a:xfrm>
            <a:off x="512603" y="3681471"/>
            <a:ext cx="469467" cy="182611"/>
          </a:xfrm>
          <a:prstGeom prst="rect">
            <a:avLst/>
          </a:prstGeom>
          <a:noFill/>
          <a:ln w="38100" cap="flat" cmpd="sng" algn="ctr">
            <a:solidFill>
              <a:srgbClr val="00B05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spTree>
    <p:extLst>
      <p:ext uri="{BB962C8B-B14F-4D97-AF65-F5344CB8AC3E}">
        <p14:creationId xmlns:p14="http://schemas.microsoft.com/office/powerpoint/2010/main" val="381160494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9" name="Rectangle 3"/>
          <p:cNvSpPr>
            <a:spLocks noGrp="1" noChangeArrowheads="1"/>
          </p:cNvSpPr>
          <p:nvPr>
            <p:ph type="body" sz="quarter" idx="10"/>
          </p:nvPr>
        </p:nvSpPr>
        <p:spPr/>
        <p:txBody>
          <a:bodyPr/>
          <a:lstStyle/>
          <a:p>
            <a:r>
              <a:rPr lang="en-US" dirty="0"/>
              <a:t>_Total is a special counter instance, found on many counter objects, that might be a sum or average of all of the counter instances</a:t>
            </a:r>
          </a:p>
        </p:txBody>
      </p:sp>
      <p:sp>
        <p:nvSpPr>
          <p:cNvPr id="674818" name="Rectangle 2"/>
          <p:cNvSpPr>
            <a:spLocks noGrp="1" noChangeArrowheads="1"/>
          </p:cNvSpPr>
          <p:nvPr>
            <p:ph type="title"/>
          </p:nvPr>
        </p:nvSpPr>
        <p:spPr/>
        <p:txBody>
          <a:bodyPr/>
          <a:lstStyle/>
          <a:p>
            <a:r>
              <a:rPr lang="en-US"/>
              <a:t>The _Total Counter Instance</a:t>
            </a:r>
            <a:endParaRPr lang="en-US" dirty="0"/>
          </a:p>
        </p:txBody>
      </p:sp>
      <p:pic>
        <p:nvPicPr>
          <p:cNvPr id="4" name="Picture 3"/>
          <p:cNvPicPr>
            <a:picLocks noChangeAspect="1"/>
          </p:cNvPicPr>
          <p:nvPr/>
        </p:nvPicPr>
        <p:blipFill>
          <a:blip r:embed="rId3"/>
          <a:stretch>
            <a:fillRect/>
          </a:stretch>
        </p:blipFill>
        <p:spPr>
          <a:xfrm>
            <a:off x="0" y="2259773"/>
            <a:ext cx="12192000" cy="3542001"/>
          </a:xfrm>
          <a:prstGeom prst="rect">
            <a:avLst/>
          </a:prstGeom>
        </p:spPr>
      </p:pic>
      <p:sp>
        <p:nvSpPr>
          <p:cNvPr id="16" name="Rectangle 15"/>
          <p:cNvSpPr/>
          <p:nvPr/>
        </p:nvSpPr>
        <p:spPr>
          <a:xfrm>
            <a:off x="1187635" y="3568450"/>
            <a:ext cx="1200052" cy="643402"/>
          </a:xfrm>
          <a:prstGeom prst="rect">
            <a:avLst/>
          </a:prstGeom>
          <a:solidFill>
            <a:schemeClr val="bg1">
              <a:lumMod val="75000"/>
            </a:schemeClr>
          </a:solidFill>
          <a:ln>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730" b="1" dirty="0">
                <a:solidFill>
                  <a:sysClr val="windowText" lastClr="000000"/>
                </a:solidFill>
              </a:rPr>
              <a:t>Sum</a:t>
            </a:r>
          </a:p>
        </p:txBody>
      </p:sp>
      <p:sp>
        <p:nvSpPr>
          <p:cNvPr id="21" name="Rectangle 20"/>
          <p:cNvSpPr/>
          <p:nvPr/>
        </p:nvSpPr>
        <p:spPr>
          <a:xfrm>
            <a:off x="1187635" y="4965248"/>
            <a:ext cx="1200052" cy="643402"/>
          </a:xfrm>
          <a:prstGeom prst="rect">
            <a:avLst/>
          </a:prstGeom>
          <a:solidFill>
            <a:schemeClr val="bg1">
              <a:lumMod val="75000"/>
            </a:schemeClr>
          </a:solidFill>
          <a:ln>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730" b="1" dirty="0">
                <a:solidFill>
                  <a:sysClr val="windowText" lastClr="000000"/>
                </a:solidFill>
              </a:rPr>
              <a:t>Average</a:t>
            </a:r>
          </a:p>
        </p:txBody>
      </p:sp>
      <p:sp>
        <p:nvSpPr>
          <p:cNvPr id="22" name="Rectangle 21"/>
          <p:cNvSpPr/>
          <p:nvPr/>
        </p:nvSpPr>
        <p:spPr>
          <a:xfrm>
            <a:off x="4002026" y="3851385"/>
            <a:ext cx="1200052" cy="643402"/>
          </a:xfrm>
          <a:prstGeom prst="rect">
            <a:avLst/>
          </a:prstGeom>
          <a:solidFill>
            <a:schemeClr val="bg1">
              <a:lumMod val="75000"/>
            </a:schemeClr>
          </a:solidFill>
          <a:ln>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730" b="1" dirty="0">
                <a:solidFill>
                  <a:sysClr val="windowText" lastClr="000000"/>
                </a:solidFill>
              </a:rPr>
              <a:t>equals</a:t>
            </a:r>
          </a:p>
        </p:txBody>
      </p:sp>
      <p:sp>
        <p:nvSpPr>
          <p:cNvPr id="23" name="Rectangle 22"/>
          <p:cNvSpPr/>
          <p:nvPr/>
        </p:nvSpPr>
        <p:spPr>
          <a:xfrm>
            <a:off x="4002026" y="4689259"/>
            <a:ext cx="1200052" cy="643402"/>
          </a:xfrm>
          <a:prstGeom prst="rect">
            <a:avLst/>
          </a:prstGeom>
          <a:solidFill>
            <a:schemeClr val="bg1">
              <a:lumMod val="75000"/>
            </a:schemeClr>
          </a:solidFill>
          <a:ln>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730" b="1" dirty="0">
                <a:solidFill>
                  <a:sysClr val="windowText" lastClr="000000"/>
                </a:solidFill>
              </a:rPr>
              <a:t>not equals</a:t>
            </a:r>
          </a:p>
        </p:txBody>
      </p:sp>
      <p:sp>
        <p:nvSpPr>
          <p:cNvPr id="26" name="Rectangle 25"/>
          <p:cNvSpPr/>
          <p:nvPr/>
        </p:nvSpPr>
        <p:spPr>
          <a:xfrm>
            <a:off x="6357679" y="4091832"/>
            <a:ext cx="305556" cy="321701"/>
          </a:xfrm>
          <a:prstGeom prst="rect">
            <a:avLst/>
          </a:prstGeom>
          <a:solidFill>
            <a:schemeClr val="bg1">
              <a:lumMod val="75000"/>
            </a:schemeClr>
          </a:solidFill>
          <a:ln>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730" b="1" dirty="0">
                <a:solidFill>
                  <a:sysClr val="windowText" lastClr="000000"/>
                </a:solidFill>
              </a:rPr>
              <a:t>+</a:t>
            </a:r>
          </a:p>
        </p:txBody>
      </p:sp>
      <p:cxnSp>
        <p:nvCxnSpPr>
          <p:cNvPr id="33" name="Straight Arrow Connector 32"/>
          <p:cNvCxnSpPr/>
          <p:nvPr/>
        </p:nvCxnSpPr>
        <p:spPr>
          <a:xfrm>
            <a:off x="2428737" y="3808865"/>
            <a:ext cx="851109" cy="443818"/>
          </a:xfrm>
          <a:prstGeom prst="straightConnector1">
            <a:avLst/>
          </a:prstGeom>
          <a:ln>
            <a:solidFill>
              <a:srgbClr val="00B050"/>
            </a:solidFill>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p:cNvCxnSpPr/>
          <p:nvPr/>
        </p:nvCxnSpPr>
        <p:spPr>
          <a:xfrm flipV="1">
            <a:off x="2408212" y="4870713"/>
            <a:ext cx="994777" cy="453485"/>
          </a:xfrm>
          <a:prstGeom prst="straightConnector1">
            <a:avLst/>
          </a:prstGeom>
          <a:ln>
            <a:solidFill>
              <a:srgbClr val="00B050"/>
            </a:solidFill>
            <a:tailEnd type="triangle"/>
          </a:ln>
        </p:spPr>
        <p:style>
          <a:lnRef idx="3">
            <a:schemeClr val="dk1"/>
          </a:lnRef>
          <a:fillRef idx="0">
            <a:schemeClr val="dk1"/>
          </a:fillRef>
          <a:effectRef idx="2">
            <a:schemeClr val="dk1"/>
          </a:effectRef>
          <a:fontRef idx="minor">
            <a:schemeClr val="tx1"/>
          </a:fontRef>
        </p:style>
      </p:cxnSp>
      <p:sp>
        <p:nvSpPr>
          <p:cNvPr id="35" name="Rectangle 34"/>
          <p:cNvSpPr/>
          <p:nvPr/>
        </p:nvSpPr>
        <p:spPr>
          <a:xfrm>
            <a:off x="6389193" y="4775754"/>
            <a:ext cx="305556" cy="321701"/>
          </a:xfrm>
          <a:prstGeom prst="rect">
            <a:avLst/>
          </a:prstGeom>
          <a:solidFill>
            <a:schemeClr val="bg1">
              <a:lumMod val="75000"/>
            </a:schemeClr>
          </a:solidFill>
          <a:ln>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730" b="1" dirty="0">
                <a:solidFill>
                  <a:sysClr val="windowText" lastClr="000000"/>
                </a:solidFill>
              </a:rPr>
              <a:t>+</a:t>
            </a:r>
          </a:p>
        </p:txBody>
      </p:sp>
      <p:sp>
        <p:nvSpPr>
          <p:cNvPr id="36" name="Rectangle 35"/>
          <p:cNvSpPr/>
          <p:nvPr/>
        </p:nvSpPr>
        <p:spPr>
          <a:xfrm>
            <a:off x="8644925" y="4051002"/>
            <a:ext cx="305556" cy="321701"/>
          </a:xfrm>
          <a:prstGeom prst="rect">
            <a:avLst/>
          </a:prstGeom>
          <a:solidFill>
            <a:schemeClr val="bg1">
              <a:lumMod val="75000"/>
            </a:schemeClr>
          </a:solidFill>
          <a:ln>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730" b="1" dirty="0">
                <a:solidFill>
                  <a:sysClr val="windowText" lastClr="000000"/>
                </a:solidFill>
              </a:rPr>
              <a:t>+</a:t>
            </a:r>
          </a:p>
        </p:txBody>
      </p:sp>
      <p:sp>
        <p:nvSpPr>
          <p:cNvPr id="37" name="Rectangle 36"/>
          <p:cNvSpPr/>
          <p:nvPr/>
        </p:nvSpPr>
        <p:spPr>
          <a:xfrm>
            <a:off x="8644924" y="4758098"/>
            <a:ext cx="305556" cy="321701"/>
          </a:xfrm>
          <a:prstGeom prst="rect">
            <a:avLst/>
          </a:prstGeom>
          <a:solidFill>
            <a:schemeClr val="bg1">
              <a:lumMod val="75000"/>
            </a:schemeClr>
          </a:solidFill>
          <a:ln>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730" b="1" dirty="0">
                <a:solidFill>
                  <a:sysClr val="windowText" lastClr="000000"/>
                </a:solidFill>
              </a:rPr>
              <a:t>+</a:t>
            </a:r>
          </a:p>
        </p:txBody>
      </p:sp>
      <p:sp>
        <p:nvSpPr>
          <p:cNvPr id="38" name="Rectangle 37"/>
          <p:cNvSpPr/>
          <p:nvPr/>
        </p:nvSpPr>
        <p:spPr>
          <a:xfrm>
            <a:off x="10594103" y="4689259"/>
            <a:ext cx="305556" cy="321701"/>
          </a:xfrm>
          <a:prstGeom prst="rect">
            <a:avLst/>
          </a:prstGeom>
          <a:solidFill>
            <a:schemeClr val="bg1">
              <a:lumMod val="75000"/>
            </a:schemeClr>
          </a:solidFill>
          <a:ln>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730" b="1" dirty="0">
                <a:solidFill>
                  <a:sysClr val="windowText" lastClr="000000"/>
                </a:solidFill>
              </a:rPr>
              <a:t>+</a:t>
            </a:r>
          </a:p>
        </p:txBody>
      </p:sp>
    </p:spTree>
    <p:extLst>
      <p:ext uri="{BB962C8B-B14F-4D97-AF65-F5344CB8AC3E}">
        <p14:creationId xmlns:p14="http://schemas.microsoft.com/office/powerpoint/2010/main" val="301227952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HIDDEN - Slide3">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921"/>
              <a:t>Introduction to Performance Monitor</a:t>
            </a:r>
            <a:endParaRPr lang="en-US" sz="3921" dirty="0"/>
          </a:p>
        </p:txBody>
      </p:sp>
    </p:spTree>
    <p:extLst>
      <p:ext uri="{BB962C8B-B14F-4D97-AF65-F5344CB8AC3E}">
        <p14:creationId xmlns:p14="http://schemas.microsoft.com/office/powerpoint/2010/main" val="2390714238"/>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1742015"/>
          </a:xfrm>
        </p:spPr>
        <p:txBody>
          <a:bodyPr/>
          <a:lstStyle/>
          <a:p>
            <a:r>
              <a:rPr lang="en-US" sz="2400" dirty="0"/>
              <a:t>The </a:t>
            </a:r>
            <a:r>
              <a:rPr lang="en-US" sz="2400" b="1" dirty="0" err="1"/>
              <a:t>ProcessNameFormat</a:t>
            </a:r>
            <a:r>
              <a:rPr lang="en-US" sz="2400" dirty="0"/>
              <a:t> registry key adds the Process ID (PID) of each process to the names of the counter instances:</a:t>
            </a:r>
          </a:p>
          <a:p>
            <a:pPr lvl="1"/>
            <a:r>
              <a:rPr lang="en-US" sz="2000" dirty="0"/>
              <a:t>To add the PIDs, add as a DWORD or set the </a:t>
            </a:r>
            <a:r>
              <a:rPr lang="en-US" sz="2000" b="1" dirty="0" err="1"/>
              <a:t>ProcessNameFormat</a:t>
            </a:r>
            <a:r>
              <a:rPr lang="en-US" sz="2000" dirty="0"/>
              <a:t> registry key in </a:t>
            </a:r>
            <a:r>
              <a:rPr lang="en-US" sz="2000" i="1" dirty="0"/>
              <a:t>HKLM\SYSTEM\</a:t>
            </a:r>
            <a:r>
              <a:rPr lang="en-US" sz="2000" i="1" dirty="0" err="1"/>
              <a:t>CurrentControlSet</a:t>
            </a:r>
            <a:r>
              <a:rPr lang="en-US" sz="2000" i="1" dirty="0"/>
              <a:t>\Services\</a:t>
            </a:r>
            <a:r>
              <a:rPr lang="en-US" sz="2000" i="1" dirty="0" err="1"/>
              <a:t>PerfProc</a:t>
            </a:r>
            <a:r>
              <a:rPr lang="en-US" sz="2000" i="1" dirty="0"/>
              <a:t>\Performance </a:t>
            </a:r>
            <a:r>
              <a:rPr lang="en-US" sz="2000" dirty="0"/>
              <a:t>to </a:t>
            </a:r>
            <a:r>
              <a:rPr lang="en-US" sz="2000" b="1" dirty="0"/>
              <a:t>2</a:t>
            </a:r>
            <a:r>
              <a:rPr lang="en-US" sz="2000" dirty="0"/>
              <a:t>, and then restart </a:t>
            </a:r>
            <a:r>
              <a:rPr lang="en-US" sz="2000" b="1" dirty="0"/>
              <a:t>Performance Monitor</a:t>
            </a:r>
          </a:p>
        </p:txBody>
      </p:sp>
      <p:sp>
        <p:nvSpPr>
          <p:cNvPr id="674818" name="Rectangle 2"/>
          <p:cNvSpPr>
            <a:spLocks noGrp="1" noChangeArrowheads="1"/>
          </p:cNvSpPr>
          <p:nvPr>
            <p:ph type="title"/>
          </p:nvPr>
        </p:nvSpPr>
        <p:spPr/>
        <p:txBody>
          <a:bodyPr/>
          <a:lstStyle/>
          <a:p>
            <a:r>
              <a:rPr lang="en-US" dirty="0"/>
              <a:t>Add Process IDs (PIDs) to Names of Instances</a:t>
            </a:r>
            <a:endParaRPr lang="en-US" dirty="0">
              <a:solidFill>
                <a:schemeClr val="tx1"/>
              </a:solidFill>
            </a:endParaRPr>
          </a:p>
        </p:txBody>
      </p:sp>
      <p:grpSp>
        <p:nvGrpSpPr>
          <p:cNvPr id="20" name="Group 19"/>
          <p:cNvGrpSpPr>
            <a:grpSpLocks noChangeAspect="1"/>
          </p:cNvGrpSpPr>
          <p:nvPr/>
        </p:nvGrpSpPr>
        <p:grpSpPr>
          <a:xfrm>
            <a:off x="7522705" y="3537045"/>
            <a:ext cx="2935098" cy="2254341"/>
            <a:chOff x="4709667" y="1983624"/>
            <a:chExt cx="3374298" cy="2515455"/>
          </a:xfrm>
        </p:grpSpPr>
        <p:pic>
          <p:nvPicPr>
            <p:cNvPr id="29"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95849" y="2125605"/>
              <a:ext cx="3188116" cy="2373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05104" y="2273370"/>
              <a:ext cx="1678861" cy="1422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Rectangle 35"/>
            <p:cNvSpPr/>
            <p:nvPr/>
          </p:nvSpPr>
          <p:spPr bwMode="auto">
            <a:xfrm>
              <a:off x="6405104" y="2273372"/>
              <a:ext cx="1678861" cy="1422289"/>
            </a:xfrm>
            <a:prstGeom prst="rect">
              <a:avLst/>
            </a:prstGeom>
            <a:noFill/>
            <a:ln w="38100" cap="flat" cmpd="sng" algn="ctr">
              <a:solidFill>
                <a:srgbClr val="00660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defRPr/>
              </a:pPr>
              <a:endParaRPr lang="en-US" sz="1800" b="1" kern="0" dirty="0">
                <a:solidFill>
                  <a:srgbClr val="000000"/>
                </a:solidFill>
                <a:latin typeface="Arial Narrow" pitchFamily="34" charset="0"/>
              </a:endParaRPr>
            </a:p>
          </p:txBody>
        </p:sp>
        <p:sp>
          <p:nvSpPr>
            <p:cNvPr id="38" name="Rectangle 37"/>
            <p:cNvSpPr/>
            <p:nvPr/>
          </p:nvSpPr>
          <p:spPr bwMode="auto">
            <a:xfrm>
              <a:off x="4992402" y="3312589"/>
              <a:ext cx="732123" cy="656971"/>
            </a:xfrm>
            <a:prstGeom prst="rect">
              <a:avLst/>
            </a:prstGeom>
            <a:noFill/>
            <a:ln w="38100" cap="flat" cmpd="sng" algn="ctr">
              <a:solidFill>
                <a:srgbClr val="00660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defRPr/>
              </a:pPr>
              <a:endParaRPr lang="en-US" sz="1800" b="1" kern="0" dirty="0">
                <a:solidFill>
                  <a:srgbClr val="000000"/>
                </a:solidFill>
                <a:latin typeface="Arial Narrow" pitchFamily="34" charset="0"/>
              </a:endParaRPr>
            </a:p>
          </p:txBody>
        </p:sp>
        <p:cxnSp>
          <p:nvCxnSpPr>
            <p:cNvPr id="40" name="Straight Arrow Connector 39"/>
            <p:cNvCxnSpPr>
              <a:endCxn id="36" idx="1"/>
            </p:cNvCxnSpPr>
            <p:nvPr/>
          </p:nvCxnSpPr>
          <p:spPr bwMode="auto">
            <a:xfrm flipV="1">
              <a:off x="5724525" y="2984517"/>
              <a:ext cx="680579" cy="328072"/>
            </a:xfrm>
            <a:prstGeom prst="straightConnector1">
              <a:avLst/>
            </a:prstGeom>
            <a:solidFill>
              <a:srgbClr val="FFFFFF"/>
            </a:solidFill>
            <a:ln w="38100" cap="flat" cmpd="sng" algn="ctr">
              <a:solidFill>
                <a:srgbClr val="006600"/>
              </a:solidFill>
              <a:prstDash val="solid"/>
              <a:round/>
              <a:headEnd type="none" w="med" len="med"/>
              <a:tailEnd type="arrow"/>
            </a:ln>
            <a:effectLst/>
          </p:spPr>
        </p:cxnSp>
        <p:sp>
          <p:nvSpPr>
            <p:cNvPr id="42" name="Rectangle 41"/>
            <p:cNvSpPr/>
            <p:nvPr/>
          </p:nvSpPr>
          <p:spPr bwMode="auto">
            <a:xfrm>
              <a:off x="4709667" y="1983624"/>
              <a:ext cx="1297592" cy="579492"/>
            </a:xfrm>
            <a:prstGeom prst="rect">
              <a:avLst/>
            </a:prstGeom>
            <a:gradFill>
              <a:gsLst>
                <a:gs pos="0">
                  <a:srgbClr val="FFFFFF">
                    <a:shade val="30000"/>
                    <a:satMod val="115000"/>
                  </a:srgbClr>
                </a:gs>
                <a:gs pos="50000">
                  <a:srgbClr val="FFFFFF">
                    <a:shade val="67500"/>
                    <a:satMod val="115000"/>
                  </a:srgbClr>
                </a:gs>
                <a:gs pos="100000">
                  <a:srgbClr val="FFFFFF">
                    <a:shade val="100000"/>
                    <a:satMod val="115000"/>
                  </a:srgbClr>
                </a:gs>
              </a:gsLst>
              <a:lin ang="5400000" scaled="0"/>
            </a:gradFill>
            <a:ln w="38100" cap="flat" cmpd="sng" algn="ctr">
              <a:solidFill>
                <a:srgbClr val="006600"/>
              </a:solidFill>
              <a:prstDash val="solid"/>
              <a:round/>
              <a:headEnd type="none" w="med" len="med"/>
              <a:tailEnd type="none" w="med" len="med"/>
            </a:ln>
            <a:effectLst/>
          </p:spPr>
          <p:txBody>
            <a:bodyPr vert="horz" wrap="squar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defRPr/>
              </a:pPr>
              <a:r>
                <a:rPr lang="en-US" sz="1800" b="1" kern="0" dirty="0">
                  <a:solidFill>
                    <a:sysClr val="windowText" lastClr="000000"/>
                  </a:solidFill>
                  <a:latin typeface="Segoe UI"/>
                </a:rPr>
                <a:t>After</a:t>
              </a:r>
              <a:endParaRPr lang="en-US" sz="1800" b="1" kern="0" dirty="0">
                <a:solidFill>
                  <a:srgbClr val="000000"/>
                </a:solidFill>
                <a:latin typeface="Arial Narrow" pitchFamily="34" charset="0"/>
              </a:endParaRPr>
            </a:p>
          </p:txBody>
        </p:sp>
      </p:grpSp>
      <p:pic>
        <p:nvPicPr>
          <p:cNvPr id="2" name="Picture 1"/>
          <p:cNvPicPr>
            <a:picLocks noChangeAspect="1"/>
          </p:cNvPicPr>
          <p:nvPr/>
        </p:nvPicPr>
        <p:blipFill>
          <a:blip r:embed="rId5"/>
          <a:stretch>
            <a:fillRect/>
          </a:stretch>
        </p:blipFill>
        <p:spPr>
          <a:xfrm>
            <a:off x="1321317" y="2992401"/>
            <a:ext cx="4793415" cy="3865113"/>
          </a:xfrm>
          <a:prstGeom prst="rect">
            <a:avLst/>
          </a:prstGeom>
        </p:spPr>
      </p:pic>
      <p:sp>
        <p:nvSpPr>
          <p:cNvPr id="18" name="Rectangle 17"/>
          <p:cNvSpPr/>
          <p:nvPr/>
        </p:nvSpPr>
        <p:spPr>
          <a:xfrm>
            <a:off x="205565" y="3197318"/>
            <a:ext cx="1200052" cy="643402"/>
          </a:xfrm>
          <a:prstGeom prst="rect">
            <a:avLst/>
          </a:prstGeom>
          <a:solidFill>
            <a:schemeClr val="bg1">
              <a:lumMod val="75000"/>
            </a:schemeClr>
          </a:solidFill>
          <a:ln>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730" b="1" dirty="0">
                <a:solidFill>
                  <a:sysClr val="windowText" lastClr="000000"/>
                </a:solidFill>
              </a:rPr>
              <a:t>Before</a:t>
            </a:r>
          </a:p>
        </p:txBody>
      </p:sp>
      <p:pic>
        <p:nvPicPr>
          <p:cNvPr id="5" name="Picture 4"/>
          <p:cNvPicPr>
            <a:picLocks noChangeAspect="1"/>
          </p:cNvPicPr>
          <p:nvPr/>
        </p:nvPicPr>
        <p:blipFill>
          <a:blip r:embed="rId6"/>
          <a:stretch>
            <a:fillRect/>
          </a:stretch>
        </p:blipFill>
        <p:spPr>
          <a:xfrm>
            <a:off x="3570998" y="3982573"/>
            <a:ext cx="2623910" cy="2511857"/>
          </a:xfrm>
          <a:prstGeom prst="rect">
            <a:avLst/>
          </a:prstGeom>
        </p:spPr>
      </p:pic>
      <p:sp>
        <p:nvSpPr>
          <p:cNvPr id="21" name="Rectangle 20"/>
          <p:cNvSpPr/>
          <p:nvPr/>
        </p:nvSpPr>
        <p:spPr bwMode="auto">
          <a:xfrm>
            <a:off x="1442736" y="5025637"/>
            <a:ext cx="978182" cy="975757"/>
          </a:xfrm>
          <a:prstGeom prst="rect">
            <a:avLst/>
          </a:prstGeom>
          <a:noFill/>
          <a:ln w="38100" cap="flat" cmpd="sng" algn="ctr">
            <a:solidFill>
              <a:srgbClr val="00B05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sp>
        <p:nvSpPr>
          <p:cNvPr id="22" name="Rectangle 21"/>
          <p:cNvSpPr/>
          <p:nvPr/>
        </p:nvSpPr>
        <p:spPr bwMode="auto">
          <a:xfrm>
            <a:off x="3570998" y="3982537"/>
            <a:ext cx="2623909" cy="2511893"/>
          </a:xfrm>
          <a:prstGeom prst="rect">
            <a:avLst/>
          </a:prstGeom>
          <a:noFill/>
          <a:ln w="38100" cap="flat" cmpd="sng" algn="ctr">
            <a:solidFill>
              <a:srgbClr val="00B05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cxnSp>
        <p:nvCxnSpPr>
          <p:cNvPr id="23" name="Straight Arrow Connector 22"/>
          <p:cNvCxnSpPr>
            <a:endCxn id="5" idx="1"/>
          </p:cNvCxnSpPr>
          <p:nvPr/>
        </p:nvCxnSpPr>
        <p:spPr bwMode="auto">
          <a:xfrm flipV="1">
            <a:off x="2409764" y="5238502"/>
            <a:ext cx="1161234" cy="292678"/>
          </a:xfrm>
          <a:prstGeom prst="straightConnector1">
            <a:avLst/>
          </a:prstGeom>
          <a:solidFill>
            <a:schemeClr val="bg1"/>
          </a:solidFill>
          <a:ln w="38100" cap="flat" cmpd="sng" algn="ctr">
            <a:solidFill>
              <a:srgbClr val="00B050"/>
            </a:solidFill>
            <a:prstDash val="solid"/>
            <a:round/>
            <a:headEnd type="none" w="med" len="med"/>
            <a:tailEnd type="arrow"/>
          </a:ln>
          <a:effectLst/>
        </p:spPr>
      </p:cxnSp>
    </p:spTree>
    <p:extLst>
      <p:ext uri="{BB962C8B-B14F-4D97-AF65-F5344CB8AC3E}">
        <p14:creationId xmlns:p14="http://schemas.microsoft.com/office/powerpoint/2010/main" val="296012672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name="HIDDEN - Slide1393">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8645401"/>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pPr marL="514350" indent="-514350">
              <a:buFont typeface="+mj-lt"/>
              <a:buAutoNum type="arabicPeriod"/>
            </a:pPr>
            <a:r>
              <a:rPr lang="en-US" dirty="0"/>
              <a:t>What is the importance of the Minimum and Maximum values of a counter?</a:t>
            </a:r>
          </a:p>
          <a:p>
            <a:pPr marL="514350" indent="-514350">
              <a:buFont typeface="+mj-lt"/>
              <a:buAutoNum type="arabicPeriod"/>
            </a:pPr>
            <a:r>
              <a:rPr lang="en-US" dirty="0"/>
              <a:t>When is it best to adjust the minimum and maximum vertical range of the Performance Monitor chart?</a:t>
            </a:r>
          </a:p>
          <a:p>
            <a:pPr marL="514350" indent="-514350">
              <a:buFont typeface="+mj-lt"/>
              <a:buAutoNum type="arabicPeriod"/>
            </a:pPr>
            <a:r>
              <a:rPr lang="en-US" dirty="0"/>
              <a:t>When is it best to Scale Selected Counters?</a:t>
            </a:r>
          </a:p>
          <a:p>
            <a:pPr marL="514350" indent="-514350">
              <a:buFont typeface="+mj-lt"/>
              <a:buAutoNum type="arabicPeriod"/>
            </a:pPr>
            <a:r>
              <a:rPr lang="en-US" dirty="0"/>
              <a:t>What kind of data is it best to display as a report?</a:t>
            </a:r>
          </a:p>
        </p:txBody>
      </p:sp>
      <p:sp>
        <p:nvSpPr>
          <p:cNvPr id="2" name="Title 1"/>
          <p:cNvSpPr>
            <a:spLocks noGrp="1"/>
          </p:cNvSpPr>
          <p:nvPr>
            <p:ph type="title"/>
          </p:nvPr>
        </p:nvSpPr>
        <p:spPr/>
        <p:txBody>
          <a:bodyPr/>
          <a:lstStyle/>
          <a:p>
            <a:r>
              <a:rPr lang="en-US">
                <a:solidFill>
                  <a:schemeClr val="accent3"/>
                </a:solidFill>
              </a:rPr>
              <a:t>Knowledge </a:t>
            </a:r>
            <a:r>
              <a:rPr lang="en-US" dirty="0">
                <a:solidFill>
                  <a:schemeClr val="accent3"/>
                </a:solidFill>
              </a:rPr>
              <a:t>Check</a:t>
            </a:r>
            <a:endParaRPr lang="en-US" sz="3922" dirty="0">
              <a:solidFill>
                <a:schemeClr val="accent3"/>
              </a:solidFill>
            </a:endParaRPr>
          </a:p>
        </p:txBody>
      </p:sp>
    </p:spTree>
    <p:extLst>
      <p:ext uri="{BB962C8B-B14F-4D97-AF65-F5344CB8AC3E}">
        <p14:creationId xmlns:p14="http://schemas.microsoft.com/office/powerpoint/2010/main" val="2866991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name="HIDDEN - Slide1394">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132E6D-A6EE-402B-895A-D0B053AB702A}"/>
              </a:ext>
            </a:extLst>
          </p:cNvPr>
          <p:cNvSpPr>
            <a:spLocks noGrp="1"/>
          </p:cNvSpPr>
          <p:nvPr>
            <p:ph type="title"/>
          </p:nvPr>
        </p:nvSpPr>
        <p:spPr>
          <a:xfrm>
            <a:off x="269239" y="2084172"/>
            <a:ext cx="11653523" cy="2139688"/>
          </a:xfrm>
        </p:spPr>
        <p:txBody>
          <a:bodyPr wrap="square"/>
          <a:lstStyle/>
          <a:p>
            <a:r>
              <a:rPr lang="en-US"/>
              <a:t>Manage Perfmon Logs from the GUI</a:t>
            </a:r>
            <a:endParaRPr lang="en-US" dirty="0"/>
          </a:p>
        </p:txBody>
      </p:sp>
    </p:spTree>
    <p:extLst>
      <p:ext uri="{BB962C8B-B14F-4D97-AF65-F5344CB8AC3E}">
        <p14:creationId xmlns:p14="http://schemas.microsoft.com/office/powerpoint/2010/main" val="3841749285"/>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name="HIDDEN - Slide33">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C691F60-425C-42A5-9655-84F756D08666}"/>
              </a:ext>
            </a:extLst>
          </p:cNvPr>
          <p:cNvSpPr>
            <a:spLocks noGrp="1"/>
          </p:cNvSpPr>
          <p:nvPr>
            <p:ph type="body" sz="quarter" idx="10"/>
          </p:nvPr>
        </p:nvSpPr>
        <p:spPr>
          <a:xfrm>
            <a:off x="269239" y="1189177"/>
            <a:ext cx="11653523" cy="1908215"/>
          </a:xfrm>
        </p:spPr>
        <p:txBody>
          <a:bodyPr numCol="2"/>
          <a:lstStyle/>
          <a:p>
            <a:pPr marL="571500" indent="-571500">
              <a:buFont typeface="Arial" panose="020B0604020202020204" pitchFamily="34" charset="0"/>
              <a:buChar char="•"/>
            </a:pPr>
            <a:r>
              <a:rPr lang="en-US" sz="2800"/>
              <a:t>Creating a  Counter  log</a:t>
            </a:r>
          </a:p>
          <a:p>
            <a:pPr marL="571500" indent="-571500">
              <a:buFont typeface="Arial" panose="020B0604020202020204" pitchFamily="34" charset="0"/>
              <a:buChar char="•"/>
            </a:pPr>
            <a:r>
              <a:rPr lang="en-US" sz="2800"/>
              <a:t>Counter Log Templates</a:t>
            </a:r>
          </a:p>
          <a:p>
            <a:pPr marL="571500" indent="-571500">
              <a:buFont typeface="Arial" panose="020B0604020202020204" pitchFamily="34" charset="0"/>
              <a:buChar char="•"/>
            </a:pPr>
            <a:r>
              <a:rPr lang="en-US" sz="2800"/>
              <a:t>Counter Tuning HDD Consumption and Impact of Data Capturing</a:t>
            </a:r>
          </a:p>
          <a:p>
            <a:pPr marL="571500" indent="-571500">
              <a:buFont typeface="Arial" panose="020B0604020202020204" pitchFamily="34" charset="0"/>
              <a:buChar char="•"/>
            </a:pPr>
            <a:r>
              <a:rPr lang="en-US" sz="2800"/>
              <a:t>Tuning Log File Fomrat and Sample Interval</a:t>
            </a:r>
          </a:p>
          <a:p>
            <a:pPr marL="571500" indent="-571500">
              <a:buFont typeface="Arial" panose="020B0604020202020204" pitchFamily="34" charset="0"/>
              <a:buChar char="•"/>
            </a:pPr>
            <a:r>
              <a:rPr lang="en-US" sz="2800"/>
              <a:t>Scheduling a Counter Log</a:t>
            </a:r>
            <a:endParaRPr lang="en-US" sz="2800" dirty="0"/>
          </a:p>
        </p:txBody>
      </p:sp>
      <p:sp>
        <p:nvSpPr>
          <p:cNvPr id="2" name="Title 1">
            <a:extLst>
              <a:ext uri="{FF2B5EF4-FFF2-40B4-BE49-F238E27FC236}">
                <a16:creationId xmlns:a16="http://schemas.microsoft.com/office/drawing/2014/main" id="{0D571322-9F37-477D-9B5B-EBF49D8B1DE4}"/>
              </a:ext>
            </a:extLst>
          </p:cNvPr>
          <p:cNvSpPr>
            <a:spLocks noGrp="1"/>
          </p:cNvSpPr>
          <p:nvPr>
            <p:ph type="title"/>
          </p:nvPr>
        </p:nvSpPr>
        <p:spPr/>
        <p:txBody>
          <a:bodyPr/>
          <a:lstStyle/>
          <a:p>
            <a:r>
              <a:rPr lang="en-US">
                <a:solidFill>
                  <a:srgbClr val="0078D7"/>
                </a:solidFill>
              </a:rPr>
              <a:t>Learnings covered in this Unit</a:t>
            </a:r>
            <a:endParaRPr lang="en-US" dirty="0">
              <a:solidFill>
                <a:srgbClr val="0078D7"/>
              </a:solidFill>
            </a:endParaRPr>
          </a:p>
        </p:txBody>
      </p:sp>
    </p:spTree>
    <p:extLst>
      <p:ext uri="{BB962C8B-B14F-4D97-AF65-F5344CB8AC3E}">
        <p14:creationId xmlns:p14="http://schemas.microsoft.com/office/powerpoint/2010/main" val="1210550109"/>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name="HIDDEN - Slide1395">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BC6F63-616D-478D-A91D-8B071350BF64}"/>
              </a:ext>
            </a:extLst>
          </p:cNvPr>
          <p:cNvSpPr>
            <a:spLocks noGrp="1"/>
          </p:cNvSpPr>
          <p:nvPr>
            <p:ph type="title"/>
          </p:nvPr>
        </p:nvSpPr>
        <p:spPr/>
        <p:txBody>
          <a:bodyPr/>
          <a:lstStyle/>
          <a:p>
            <a:r>
              <a:rPr lang="en-US"/>
              <a:t>Creating a  Counter  log</a:t>
            </a:r>
            <a:endParaRPr lang="en-US" dirty="0"/>
          </a:p>
        </p:txBody>
      </p:sp>
    </p:spTree>
    <p:extLst>
      <p:ext uri="{BB962C8B-B14F-4D97-AF65-F5344CB8AC3E}">
        <p14:creationId xmlns:p14="http://schemas.microsoft.com/office/powerpoint/2010/main" val="2718714251"/>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351602" y="3015457"/>
            <a:ext cx="6154463" cy="3842058"/>
          </a:xfrm>
          <a:prstGeom prst="rect">
            <a:avLst/>
          </a:prstGeom>
        </p:spPr>
      </p:pic>
      <p:sp>
        <p:nvSpPr>
          <p:cNvPr id="674819" name="Rectangle 3"/>
          <p:cNvSpPr>
            <a:spLocks noGrp="1" noChangeArrowheads="1"/>
          </p:cNvSpPr>
          <p:nvPr>
            <p:ph type="body" sz="quarter" idx="10"/>
          </p:nvPr>
        </p:nvSpPr>
        <p:spPr/>
        <p:txBody>
          <a:bodyPr/>
          <a:lstStyle/>
          <a:p>
            <a:r>
              <a:rPr lang="en-US" dirty="0"/>
              <a:t>You can create logs from the </a:t>
            </a:r>
            <a:r>
              <a:rPr lang="en-US" b="1" dirty="0"/>
              <a:t>Data Collector Sets</a:t>
            </a:r>
            <a:r>
              <a:rPr lang="en-US" dirty="0"/>
              <a:t> node</a:t>
            </a:r>
          </a:p>
          <a:p>
            <a:pPr lvl="1"/>
            <a:r>
              <a:rPr lang="en-US" dirty="0"/>
              <a:t>Expand </a:t>
            </a:r>
            <a:r>
              <a:rPr lang="en-US" b="1" dirty="0"/>
              <a:t>Data Collector Sets</a:t>
            </a:r>
            <a:r>
              <a:rPr lang="en-US" dirty="0"/>
              <a:t>, right-click </a:t>
            </a:r>
            <a:r>
              <a:rPr lang="en-US" b="1" dirty="0"/>
              <a:t>User Defined</a:t>
            </a:r>
            <a:r>
              <a:rPr lang="en-US" dirty="0"/>
              <a:t>, point to </a:t>
            </a:r>
            <a:r>
              <a:rPr lang="en-US" b="1" dirty="0"/>
              <a:t>New</a:t>
            </a:r>
            <a:r>
              <a:rPr lang="en-US" dirty="0"/>
              <a:t>, and then click </a:t>
            </a:r>
            <a:r>
              <a:rPr lang="en-US" b="1" dirty="0"/>
              <a:t>Data Collector Set</a:t>
            </a:r>
            <a:r>
              <a:rPr lang="en-US" dirty="0"/>
              <a:t>. The </a:t>
            </a:r>
            <a:r>
              <a:rPr lang="en-US" b="1" dirty="0"/>
              <a:t>Create new Data Collector Set Wizard </a:t>
            </a:r>
            <a:r>
              <a:rPr lang="en-US" dirty="0"/>
              <a:t>starts. Finish the wizard</a:t>
            </a:r>
          </a:p>
        </p:txBody>
      </p:sp>
      <p:sp>
        <p:nvSpPr>
          <p:cNvPr id="674818" name="Rectangle 2"/>
          <p:cNvSpPr>
            <a:spLocks noGrp="1" noChangeArrowheads="1"/>
          </p:cNvSpPr>
          <p:nvPr>
            <p:ph type="title"/>
          </p:nvPr>
        </p:nvSpPr>
        <p:spPr/>
        <p:txBody>
          <a:bodyPr>
            <a:normAutofit fontScale="90000"/>
          </a:bodyPr>
          <a:lstStyle/>
          <a:p>
            <a:r>
              <a:rPr lang="en-US" dirty="0"/>
              <a:t>Creating a Counter Log by Using Data Collector Sets</a:t>
            </a:r>
          </a:p>
        </p:txBody>
      </p:sp>
      <p:sp>
        <p:nvSpPr>
          <p:cNvPr id="13" name="Rectangle 12"/>
          <p:cNvSpPr/>
          <p:nvPr/>
        </p:nvSpPr>
        <p:spPr bwMode="auto">
          <a:xfrm>
            <a:off x="3835105" y="4882894"/>
            <a:ext cx="1132345" cy="256334"/>
          </a:xfrm>
          <a:prstGeom prst="rect">
            <a:avLst/>
          </a:prstGeom>
          <a:noFill/>
          <a:ln w="38100" cap="flat" cmpd="sng" algn="ctr">
            <a:solidFill>
              <a:srgbClr val="00B05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sp>
        <p:nvSpPr>
          <p:cNvPr id="14" name="Rectangle 13"/>
          <p:cNvSpPr/>
          <p:nvPr/>
        </p:nvSpPr>
        <p:spPr bwMode="auto">
          <a:xfrm>
            <a:off x="4884779" y="4979357"/>
            <a:ext cx="2435072" cy="256937"/>
          </a:xfrm>
          <a:prstGeom prst="rect">
            <a:avLst/>
          </a:prstGeom>
          <a:noFill/>
          <a:ln w="38100" cap="flat" cmpd="sng" algn="ctr">
            <a:solidFill>
              <a:srgbClr val="00B05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sp>
        <p:nvSpPr>
          <p:cNvPr id="15" name="Rectangle 14"/>
          <p:cNvSpPr/>
          <p:nvPr/>
        </p:nvSpPr>
        <p:spPr bwMode="auto">
          <a:xfrm>
            <a:off x="7319851" y="4936484"/>
            <a:ext cx="2186214" cy="345487"/>
          </a:xfrm>
          <a:prstGeom prst="rect">
            <a:avLst/>
          </a:prstGeom>
          <a:noFill/>
          <a:ln w="38100" cap="flat" cmpd="sng" algn="ctr">
            <a:solidFill>
              <a:srgbClr val="00B05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spTree>
    <p:extLst>
      <p:ext uri="{BB962C8B-B14F-4D97-AF65-F5344CB8AC3E}">
        <p14:creationId xmlns:p14="http://schemas.microsoft.com/office/powerpoint/2010/main" val="228101964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9" name="Rectangle 3"/>
          <p:cNvSpPr>
            <a:spLocks noGrp="1" noChangeArrowheads="1"/>
          </p:cNvSpPr>
          <p:nvPr>
            <p:ph type="body" sz="quarter" idx="10"/>
          </p:nvPr>
        </p:nvSpPr>
        <p:spPr/>
        <p:txBody>
          <a:bodyPr/>
          <a:lstStyle/>
          <a:p>
            <a:r>
              <a:rPr lang="en-US" dirty="0"/>
              <a:t>You can create a log (Data Collector) manually, by using the </a:t>
            </a:r>
            <a:r>
              <a:rPr lang="en-US" b="1" dirty="0"/>
              <a:t>Create new Data Collector Set Wizard:</a:t>
            </a:r>
          </a:p>
          <a:p>
            <a:pPr lvl="1"/>
            <a:r>
              <a:rPr lang="en-US" dirty="0"/>
              <a:t>Select </a:t>
            </a:r>
            <a:r>
              <a:rPr lang="en-US" b="1" dirty="0"/>
              <a:t>Create manually (Advanced) &gt;</a:t>
            </a:r>
            <a:r>
              <a:rPr lang="en-US" dirty="0"/>
              <a:t> </a:t>
            </a:r>
            <a:r>
              <a:rPr lang="en-US" b="1" dirty="0"/>
              <a:t>Create data logs &gt; Performance counter</a:t>
            </a:r>
            <a:r>
              <a:rPr lang="en-US" dirty="0"/>
              <a:t>.</a:t>
            </a:r>
          </a:p>
          <a:p>
            <a:pPr lvl="1"/>
            <a:r>
              <a:rPr lang="en-US" dirty="0"/>
              <a:t>Select the performance counters that you want to log and click </a:t>
            </a:r>
            <a:r>
              <a:rPr lang="en-US" b="1" dirty="0"/>
              <a:t>Add</a:t>
            </a:r>
            <a:r>
              <a:rPr lang="en-US" dirty="0"/>
              <a:t>.</a:t>
            </a:r>
          </a:p>
          <a:p>
            <a:pPr lvl="1"/>
            <a:r>
              <a:rPr lang="en-US" dirty="0"/>
              <a:t>Select the sample interval, and then click </a:t>
            </a:r>
            <a:r>
              <a:rPr lang="en-US" b="1" dirty="0"/>
              <a:t>Finish.</a:t>
            </a:r>
            <a:endParaRPr lang="en-US" dirty="0"/>
          </a:p>
        </p:txBody>
      </p:sp>
      <p:sp>
        <p:nvSpPr>
          <p:cNvPr id="674818" name="Rectangle 2"/>
          <p:cNvSpPr>
            <a:spLocks noGrp="1" noChangeArrowheads="1"/>
          </p:cNvSpPr>
          <p:nvPr>
            <p:ph type="title"/>
          </p:nvPr>
        </p:nvSpPr>
        <p:spPr/>
        <p:txBody>
          <a:bodyPr/>
          <a:lstStyle/>
          <a:p>
            <a:r>
              <a:rPr lang="en-US" dirty="0"/>
              <a:t>Creating a Manual Counter Log</a:t>
            </a:r>
          </a:p>
        </p:txBody>
      </p:sp>
      <p:pic>
        <p:nvPicPr>
          <p:cNvPr id="2" name="Picture 1"/>
          <p:cNvPicPr>
            <a:picLocks noChangeAspect="1"/>
          </p:cNvPicPr>
          <p:nvPr/>
        </p:nvPicPr>
        <p:blipFill>
          <a:blip r:embed="rId3"/>
          <a:stretch>
            <a:fillRect/>
          </a:stretch>
        </p:blipFill>
        <p:spPr>
          <a:xfrm>
            <a:off x="1969150" y="3568970"/>
            <a:ext cx="3160687" cy="2700736"/>
          </a:xfrm>
          <a:prstGeom prst="rect">
            <a:avLst/>
          </a:prstGeom>
        </p:spPr>
      </p:pic>
      <p:pic>
        <p:nvPicPr>
          <p:cNvPr id="3" name="Picture 2"/>
          <p:cNvPicPr>
            <a:picLocks noChangeAspect="1"/>
          </p:cNvPicPr>
          <p:nvPr/>
        </p:nvPicPr>
        <p:blipFill>
          <a:blip r:embed="rId4"/>
          <a:stretch>
            <a:fillRect/>
          </a:stretch>
        </p:blipFill>
        <p:spPr>
          <a:xfrm>
            <a:off x="4513742" y="3861453"/>
            <a:ext cx="3164517" cy="2703579"/>
          </a:xfrm>
          <a:prstGeom prst="rect">
            <a:avLst/>
          </a:prstGeom>
        </p:spPr>
      </p:pic>
      <p:pic>
        <p:nvPicPr>
          <p:cNvPr id="4" name="Picture 3"/>
          <p:cNvPicPr>
            <a:picLocks noChangeAspect="1"/>
          </p:cNvPicPr>
          <p:nvPr/>
        </p:nvPicPr>
        <p:blipFill>
          <a:blip r:embed="rId5"/>
          <a:stretch>
            <a:fillRect/>
          </a:stretch>
        </p:blipFill>
        <p:spPr>
          <a:xfrm>
            <a:off x="7119500" y="4141215"/>
            <a:ext cx="3191281" cy="2716300"/>
          </a:xfrm>
          <a:prstGeom prst="rect">
            <a:avLst/>
          </a:prstGeom>
        </p:spPr>
      </p:pic>
      <p:sp>
        <p:nvSpPr>
          <p:cNvPr id="18" name="Rectangle 17"/>
          <p:cNvSpPr/>
          <p:nvPr/>
        </p:nvSpPr>
        <p:spPr bwMode="auto">
          <a:xfrm>
            <a:off x="2109101" y="5134122"/>
            <a:ext cx="1132345" cy="256334"/>
          </a:xfrm>
          <a:prstGeom prst="rect">
            <a:avLst/>
          </a:prstGeom>
          <a:noFill/>
          <a:ln w="38100" cap="flat" cmpd="sng" algn="ctr">
            <a:solidFill>
              <a:srgbClr val="00B05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sp>
        <p:nvSpPr>
          <p:cNvPr id="19" name="Rectangle 18"/>
          <p:cNvSpPr/>
          <p:nvPr/>
        </p:nvSpPr>
        <p:spPr bwMode="auto">
          <a:xfrm>
            <a:off x="4705530" y="4663003"/>
            <a:ext cx="1303175" cy="641806"/>
          </a:xfrm>
          <a:prstGeom prst="rect">
            <a:avLst/>
          </a:prstGeom>
          <a:noFill/>
          <a:ln w="38100" cap="flat" cmpd="sng" algn="ctr">
            <a:solidFill>
              <a:srgbClr val="00B05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sp>
        <p:nvSpPr>
          <p:cNvPr id="20" name="Rectangle 19"/>
          <p:cNvSpPr/>
          <p:nvPr/>
        </p:nvSpPr>
        <p:spPr bwMode="auto">
          <a:xfrm>
            <a:off x="7119500" y="4289476"/>
            <a:ext cx="200352" cy="233103"/>
          </a:xfrm>
          <a:prstGeom prst="rect">
            <a:avLst/>
          </a:prstGeom>
          <a:noFill/>
          <a:ln w="38100" cap="flat" cmpd="sng" algn="ctr">
            <a:solidFill>
              <a:srgbClr val="00B05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sp>
        <p:nvSpPr>
          <p:cNvPr id="21" name="Rectangle 20"/>
          <p:cNvSpPr/>
          <p:nvPr/>
        </p:nvSpPr>
        <p:spPr bwMode="auto">
          <a:xfrm>
            <a:off x="9090508" y="5048475"/>
            <a:ext cx="501810" cy="393367"/>
          </a:xfrm>
          <a:prstGeom prst="rect">
            <a:avLst/>
          </a:prstGeom>
          <a:noFill/>
          <a:ln w="38100" cap="flat" cmpd="sng" algn="ctr">
            <a:solidFill>
              <a:srgbClr val="00B05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cxnSp>
        <p:nvCxnSpPr>
          <p:cNvPr id="22" name="Straight Arrow Connector 21"/>
          <p:cNvCxnSpPr/>
          <p:nvPr/>
        </p:nvCxnSpPr>
        <p:spPr bwMode="auto">
          <a:xfrm flipH="1">
            <a:off x="7319851" y="3575233"/>
            <a:ext cx="1770657" cy="700381"/>
          </a:xfrm>
          <a:prstGeom prst="straightConnector1">
            <a:avLst/>
          </a:prstGeom>
          <a:solidFill>
            <a:schemeClr val="bg1"/>
          </a:solidFill>
          <a:ln w="38100" cap="flat" cmpd="sng" algn="ctr">
            <a:solidFill>
              <a:srgbClr val="00B050"/>
            </a:solidFill>
            <a:prstDash val="solid"/>
            <a:round/>
            <a:headEnd type="none" w="med" len="med"/>
            <a:tailEnd type="arrow"/>
          </a:ln>
          <a:effectLst/>
        </p:spPr>
      </p:cxnSp>
      <p:sp>
        <p:nvSpPr>
          <p:cNvPr id="24" name="Rectangle 23"/>
          <p:cNvSpPr/>
          <p:nvPr/>
        </p:nvSpPr>
        <p:spPr>
          <a:xfrm>
            <a:off x="9100618" y="3253531"/>
            <a:ext cx="1394069" cy="789431"/>
          </a:xfrm>
          <a:prstGeom prst="rect">
            <a:avLst/>
          </a:prstGeom>
          <a:solidFill>
            <a:schemeClr val="bg1">
              <a:lumMod val="75000"/>
            </a:schemeClr>
          </a:solidFill>
          <a:ln>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730" b="1" dirty="0">
                <a:solidFill>
                  <a:sysClr val="windowText" lastClr="000000"/>
                </a:solidFill>
              </a:rPr>
              <a:t>Back button is here</a:t>
            </a:r>
          </a:p>
        </p:txBody>
      </p:sp>
      <p:sp>
        <p:nvSpPr>
          <p:cNvPr id="31" name="Rectangle 30"/>
          <p:cNvSpPr/>
          <p:nvPr/>
        </p:nvSpPr>
        <p:spPr bwMode="auto">
          <a:xfrm>
            <a:off x="9341413" y="6634428"/>
            <a:ext cx="416486" cy="177273"/>
          </a:xfrm>
          <a:prstGeom prst="rect">
            <a:avLst/>
          </a:prstGeom>
          <a:noFill/>
          <a:ln w="38100" cap="flat" cmpd="sng" algn="ctr">
            <a:solidFill>
              <a:srgbClr val="00B05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spTree>
    <p:extLst>
      <p:ext uri="{BB962C8B-B14F-4D97-AF65-F5344CB8AC3E}">
        <p14:creationId xmlns:p14="http://schemas.microsoft.com/office/powerpoint/2010/main" val="274206342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type="body" sz="quarter" idx="10"/>
          </p:nvPr>
        </p:nvSpPr>
        <p:spPr/>
        <p:txBody>
          <a:bodyPr/>
          <a:lstStyle/>
          <a:p>
            <a:pPr lvl="0"/>
            <a:r>
              <a:rPr lang="en-US" kern="0" dirty="0"/>
              <a:t>You can create logs from templates (.xml):</a:t>
            </a:r>
          </a:p>
          <a:p>
            <a:pPr marL="914225" lvl="1" indent="-457112">
              <a:buFont typeface="+mj-lt"/>
              <a:buAutoNum type="arabicPeriod"/>
            </a:pPr>
            <a:r>
              <a:rPr lang="en-US" dirty="0"/>
              <a:t>Expand </a:t>
            </a:r>
            <a:r>
              <a:rPr lang="en-US" b="1" dirty="0"/>
              <a:t>Data Collector Sets</a:t>
            </a:r>
          </a:p>
          <a:p>
            <a:pPr marL="914225" lvl="1" indent="-457112">
              <a:buFont typeface="+mj-lt"/>
              <a:buAutoNum type="arabicPeriod"/>
            </a:pPr>
            <a:r>
              <a:rPr lang="en-US" dirty="0"/>
              <a:t>Right-click </a:t>
            </a:r>
            <a:r>
              <a:rPr lang="en-US" b="1" dirty="0"/>
              <a:t>User Defined </a:t>
            </a:r>
            <a:r>
              <a:rPr lang="en-US" dirty="0"/>
              <a:t>and select </a:t>
            </a:r>
            <a:r>
              <a:rPr lang="en-US" b="1" dirty="0"/>
              <a:t>New</a:t>
            </a:r>
            <a:r>
              <a:rPr lang="en-US" dirty="0"/>
              <a:t> &gt; </a:t>
            </a:r>
            <a:r>
              <a:rPr lang="en-US" b="1" dirty="0"/>
              <a:t>Data Collector Set</a:t>
            </a:r>
          </a:p>
          <a:p>
            <a:pPr marL="920573" lvl="1" indent="0">
              <a:buNone/>
            </a:pPr>
            <a:r>
              <a:rPr lang="en-US" dirty="0"/>
              <a:t>The </a:t>
            </a:r>
            <a:r>
              <a:rPr lang="en-US" b="1" dirty="0"/>
              <a:t>Create new Data Collector Set Wizard </a:t>
            </a:r>
            <a:r>
              <a:rPr lang="en-US" dirty="0"/>
              <a:t>starts</a:t>
            </a:r>
          </a:p>
        </p:txBody>
      </p:sp>
      <p:sp>
        <p:nvSpPr>
          <p:cNvPr id="674818" name="Rectangle 2"/>
          <p:cNvSpPr>
            <a:spLocks noGrp="1" noChangeArrowheads="1"/>
          </p:cNvSpPr>
          <p:nvPr>
            <p:ph type="title"/>
          </p:nvPr>
        </p:nvSpPr>
        <p:spPr/>
        <p:txBody>
          <a:bodyPr/>
          <a:lstStyle/>
          <a:p>
            <a:r>
              <a:rPr lang="en-US" dirty="0"/>
              <a:t>Creating a Counter Log by Using a Template</a:t>
            </a:r>
          </a:p>
        </p:txBody>
      </p:sp>
      <p:pic>
        <p:nvPicPr>
          <p:cNvPr id="13" name="Picture 12"/>
          <p:cNvPicPr>
            <a:picLocks noChangeAspect="1"/>
          </p:cNvPicPr>
          <p:nvPr/>
        </p:nvPicPr>
        <p:blipFill>
          <a:blip r:embed="rId3"/>
          <a:stretch>
            <a:fillRect/>
          </a:stretch>
        </p:blipFill>
        <p:spPr>
          <a:xfrm>
            <a:off x="3351602" y="3015457"/>
            <a:ext cx="6154463" cy="3842058"/>
          </a:xfrm>
          <a:prstGeom prst="rect">
            <a:avLst/>
          </a:prstGeom>
        </p:spPr>
      </p:pic>
      <p:sp>
        <p:nvSpPr>
          <p:cNvPr id="14" name="Rectangle 13"/>
          <p:cNvSpPr/>
          <p:nvPr/>
        </p:nvSpPr>
        <p:spPr bwMode="auto">
          <a:xfrm>
            <a:off x="3835105" y="4882894"/>
            <a:ext cx="1132345" cy="256334"/>
          </a:xfrm>
          <a:prstGeom prst="rect">
            <a:avLst/>
          </a:prstGeom>
          <a:noFill/>
          <a:ln w="38100" cap="flat" cmpd="sng" algn="ctr">
            <a:solidFill>
              <a:srgbClr val="00B05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sp>
        <p:nvSpPr>
          <p:cNvPr id="15" name="Rectangle 14"/>
          <p:cNvSpPr/>
          <p:nvPr/>
        </p:nvSpPr>
        <p:spPr bwMode="auto">
          <a:xfrm>
            <a:off x="4884779" y="4979357"/>
            <a:ext cx="2435072" cy="256937"/>
          </a:xfrm>
          <a:prstGeom prst="rect">
            <a:avLst/>
          </a:prstGeom>
          <a:noFill/>
          <a:ln w="38100" cap="flat" cmpd="sng" algn="ctr">
            <a:solidFill>
              <a:srgbClr val="00B05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sp>
        <p:nvSpPr>
          <p:cNvPr id="16" name="Rectangle 15"/>
          <p:cNvSpPr/>
          <p:nvPr/>
        </p:nvSpPr>
        <p:spPr bwMode="auto">
          <a:xfrm>
            <a:off x="7319851" y="4936484"/>
            <a:ext cx="2186214" cy="345487"/>
          </a:xfrm>
          <a:prstGeom prst="rect">
            <a:avLst/>
          </a:prstGeom>
          <a:noFill/>
          <a:ln w="38100" cap="flat" cmpd="sng" algn="ctr">
            <a:solidFill>
              <a:srgbClr val="00B05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spTree>
    <p:extLst>
      <p:ext uri="{BB962C8B-B14F-4D97-AF65-F5344CB8AC3E}">
        <p14:creationId xmlns:p14="http://schemas.microsoft.com/office/powerpoint/2010/main" val="249442732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96907" y="3155278"/>
            <a:ext cx="3204833" cy="2733798"/>
          </a:xfrm>
          <a:prstGeom prst="rect">
            <a:avLst/>
          </a:prstGeom>
        </p:spPr>
      </p:pic>
      <p:pic>
        <p:nvPicPr>
          <p:cNvPr id="3" name="Picture 2"/>
          <p:cNvPicPr>
            <a:picLocks noChangeAspect="1"/>
          </p:cNvPicPr>
          <p:nvPr/>
        </p:nvPicPr>
        <p:blipFill>
          <a:blip r:embed="rId4"/>
          <a:stretch>
            <a:fillRect/>
          </a:stretch>
        </p:blipFill>
        <p:spPr>
          <a:xfrm>
            <a:off x="2364778" y="3429001"/>
            <a:ext cx="3187284" cy="2717078"/>
          </a:xfrm>
          <a:prstGeom prst="rect">
            <a:avLst/>
          </a:prstGeom>
        </p:spPr>
      </p:pic>
      <p:sp>
        <p:nvSpPr>
          <p:cNvPr id="6" name="Content Placeholder 5"/>
          <p:cNvSpPr>
            <a:spLocks noGrp="1"/>
          </p:cNvSpPr>
          <p:nvPr>
            <p:ph type="body" sz="quarter" idx="10"/>
          </p:nvPr>
        </p:nvSpPr>
        <p:spPr/>
        <p:txBody>
          <a:bodyPr/>
          <a:lstStyle/>
          <a:p>
            <a:pPr marL="457112" indent="-457112">
              <a:buFont typeface="+mj-lt"/>
              <a:buAutoNum type="arabicPeriod" startAt="3"/>
            </a:pPr>
            <a:r>
              <a:rPr lang="en-US" dirty="0"/>
              <a:t>Click </a:t>
            </a:r>
            <a:r>
              <a:rPr lang="en-US" b="1" dirty="0"/>
              <a:t>Create from a template (Recommended)</a:t>
            </a:r>
          </a:p>
          <a:p>
            <a:pPr marL="457112" indent="-457112">
              <a:buFont typeface="+mj-lt"/>
              <a:buAutoNum type="arabicPeriod" startAt="3"/>
            </a:pPr>
            <a:r>
              <a:rPr lang="en-US" dirty="0"/>
              <a:t>Click </a:t>
            </a:r>
            <a:r>
              <a:rPr lang="en-US" b="1" dirty="0"/>
              <a:t>Browse</a:t>
            </a:r>
          </a:p>
          <a:p>
            <a:pPr marL="457112" indent="-457112">
              <a:buFont typeface="+mj-lt"/>
              <a:buAutoNum type="arabicPeriod" startAt="3"/>
            </a:pPr>
            <a:r>
              <a:rPr lang="en-US" dirty="0"/>
              <a:t>Select the .xml template that you want to use, and then click </a:t>
            </a:r>
            <a:r>
              <a:rPr lang="en-US" b="1" dirty="0"/>
              <a:t>Finish</a:t>
            </a:r>
            <a:endParaRPr lang="en-US" dirty="0"/>
          </a:p>
        </p:txBody>
      </p:sp>
      <p:sp>
        <p:nvSpPr>
          <p:cNvPr id="674818" name="Rectangle 2"/>
          <p:cNvSpPr>
            <a:spLocks noGrp="1" noChangeArrowheads="1"/>
          </p:cNvSpPr>
          <p:nvPr>
            <p:ph type="title"/>
          </p:nvPr>
        </p:nvSpPr>
        <p:spPr/>
        <p:txBody>
          <a:bodyPr>
            <a:normAutofit/>
          </a:bodyPr>
          <a:lstStyle/>
          <a:p>
            <a:r>
              <a:rPr lang="en-US" dirty="0"/>
              <a:t>Creating a Counter Log by Using </a:t>
            </a:r>
            <a:r>
              <a:rPr lang="en-US"/>
              <a:t>a Template</a:t>
            </a:r>
            <a:endParaRPr lang="en-US" dirty="0"/>
          </a:p>
        </p:txBody>
      </p:sp>
      <p:sp>
        <p:nvSpPr>
          <p:cNvPr id="14" name="Rectangle 13"/>
          <p:cNvSpPr/>
          <p:nvPr/>
        </p:nvSpPr>
        <p:spPr bwMode="auto">
          <a:xfrm>
            <a:off x="554444" y="4459545"/>
            <a:ext cx="1324052" cy="222080"/>
          </a:xfrm>
          <a:prstGeom prst="rect">
            <a:avLst/>
          </a:prstGeom>
          <a:noFill/>
          <a:ln w="38100" cap="flat" cmpd="sng" algn="ctr">
            <a:solidFill>
              <a:srgbClr val="00B05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sp>
        <p:nvSpPr>
          <p:cNvPr id="15" name="Rectangle 14"/>
          <p:cNvSpPr/>
          <p:nvPr/>
        </p:nvSpPr>
        <p:spPr bwMode="auto">
          <a:xfrm>
            <a:off x="2601137" y="5474783"/>
            <a:ext cx="560622" cy="262647"/>
          </a:xfrm>
          <a:prstGeom prst="rect">
            <a:avLst/>
          </a:prstGeom>
          <a:noFill/>
          <a:ln w="38100" cap="flat" cmpd="sng" algn="ctr">
            <a:solidFill>
              <a:srgbClr val="00B05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sp>
        <p:nvSpPr>
          <p:cNvPr id="17" name="Rectangle 16"/>
          <p:cNvSpPr/>
          <p:nvPr/>
        </p:nvSpPr>
        <p:spPr bwMode="auto">
          <a:xfrm>
            <a:off x="5686248" y="4263372"/>
            <a:ext cx="200352" cy="233103"/>
          </a:xfrm>
          <a:prstGeom prst="rect">
            <a:avLst/>
          </a:prstGeom>
          <a:noFill/>
          <a:ln w="38100" cap="flat" cmpd="sng" algn="ctr">
            <a:solidFill>
              <a:srgbClr val="00B05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pic>
        <p:nvPicPr>
          <p:cNvPr id="5" name="Picture 4"/>
          <p:cNvPicPr>
            <a:picLocks noChangeAspect="1"/>
          </p:cNvPicPr>
          <p:nvPr/>
        </p:nvPicPr>
        <p:blipFill>
          <a:blip r:embed="rId5"/>
          <a:stretch>
            <a:fillRect/>
          </a:stretch>
        </p:blipFill>
        <p:spPr>
          <a:xfrm>
            <a:off x="4572543" y="3717479"/>
            <a:ext cx="3156450" cy="2709335"/>
          </a:xfrm>
          <a:prstGeom prst="rect">
            <a:avLst/>
          </a:prstGeom>
        </p:spPr>
      </p:pic>
      <p:sp>
        <p:nvSpPr>
          <p:cNvPr id="26" name="Rectangle 25"/>
          <p:cNvSpPr/>
          <p:nvPr/>
        </p:nvSpPr>
        <p:spPr bwMode="auto">
          <a:xfrm>
            <a:off x="4771056" y="4496476"/>
            <a:ext cx="1406966" cy="397633"/>
          </a:xfrm>
          <a:prstGeom prst="rect">
            <a:avLst/>
          </a:prstGeom>
          <a:noFill/>
          <a:ln w="38100" cap="flat" cmpd="sng" algn="ctr">
            <a:solidFill>
              <a:srgbClr val="00B05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pic>
        <p:nvPicPr>
          <p:cNvPr id="7" name="Picture 6"/>
          <p:cNvPicPr>
            <a:picLocks noChangeAspect="1"/>
          </p:cNvPicPr>
          <p:nvPr/>
        </p:nvPicPr>
        <p:blipFill>
          <a:blip r:embed="rId6"/>
          <a:stretch>
            <a:fillRect/>
          </a:stretch>
        </p:blipFill>
        <p:spPr>
          <a:xfrm>
            <a:off x="6737241" y="4054255"/>
            <a:ext cx="3150825" cy="2694398"/>
          </a:xfrm>
          <a:prstGeom prst="rect">
            <a:avLst/>
          </a:prstGeom>
        </p:spPr>
      </p:pic>
      <p:sp>
        <p:nvSpPr>
          <p:cNvPr id="21" name="Rectangle 20"/>
          <p:cNvSpPr/>
          <p:nvPr/>
        </p:nvSpPr>
        <p:spPr bwMode="auto">
          <a:xfrm>
            <a:off x="6957558" y="4831717"/>
            <a:ext cx="2792812" cy="371647"/>
          </a:xfrm>
          <a:prstGeom prst="rect">
            <a:avLst/>
          </a:prstGeom>
          <a:noFill/>
          <a:ln w="38100" cap="flat" cmpd="sng" algn="ctr">
            <a:solidFill>
              <a:srgbClr val="00B05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pic>
        <p:nvPicPr>
          <p:cNvPr id="8" name="Picture 7"/>
          <p:cNvPicPr>
            <a:picLocks noChangeAspect="1"/>
          </p:cNvPicPr>
          <p:nvPr/>
        </p:nvPicPr>
        <p:blipFill>
          <a:blip r:embed="rId7"/>
          <a:stretch>
            <a:fillRect/>
          </a:stretch>
        </p:blipFill>
        <p:spPr>
          <a:xfrm>
            <a:off x="8897613" y="4209631"/>
            <a:ext cx="3094966" cy="2647883"/>
          </a:xfrm>
          <a:prstGeom prst="rect">
            <a:avLst/>
          </a:prstGeom>
        </p:spPr>
      </p:pic>
      <p:sp>
        <p:nvSpPr>
          <p:cNvPr id="24" name="Rectangle 23"/>
          <p:cNvSpPr/>
          <p:nvPr/>
        </p:nvSpPr>
        <p:spPr bwMode="auto">
          <a:xfrm>
            <a:off x="9158194" y="5005081"/>
            <a:ext cx="1580515" cy="294019"/>
          </a:xfrm>
          <a:prstGeom prst="rect">
            <a:avLst/>
          </a:prstGeom>
          <a:noFill/>
          <a:ln w="38100" cap="flat" cmpd="sng" algn="ctr">
            <a:solidFill>
              <a:srgbClr val="00B05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sp>
        <p:nvSpPr>
          <p:cNvPr id="18" name="Rectangle 17"/>
          <p:cNvSpPr/>
          <p:nvPr/>
        </p:nvSpPr>
        <p:spPr bwMode="auto">
          <a:xfrm>
            <a:off x="11054797" y="6641571"/>
            <a:ext cx="438855" cy="164894"/>
          </a:xfrm>
          <a:prstGeom prst="rect">
            <a:avLst/>
          </a:prstGeom>
          <a:noFill/>
          <a:ln w="38100" cap="flat" cmpd="sng" algn="ctr">
            <a:solidFill>
              <a:srgbClr val="00B05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spTree>
    <p:extLst>
      <p:ext uri="{BB962C8B-B14F-4D97-AF65-F5344CB8AC3E}">
        <p14:creationId xmlns:p14="http://schemas.microsoft.com/office/powerpoint/2010/main" val="399925413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HIDDEN - Slide6">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132E6D-A6EE-402B-895A-D0B053AB702A}"/>
              </a:ext>
            </a:extLst>
          </p:cNvPr>
          <p:cNvSpPr>
            <a:spLocks noGrp="1"/>
          </p:cNvSpPr>
          <p:nvPr>
            <p:ph type="title"/>
          </p:nvPr>
        </p:nvSpPr>
        <p:spPr/>
        <p:txBody>
          <a:bodyPr wrap="square"/>
          <a:lstStyle/>
          <a:p>
            <a:r>
              <a:rPr lang="en-US"/>
              <a:t>Performance Monitor</a:t>
            </a:r>
            <a:endParaRPr lang="en-US" dirty="0"/>
          </a:p>
        </p:txBody>
      </p:sp>
    </p:spTree>
    <p:extLst>
      <p:ext uri="{BB962C8B-B14F-4D97-AF65-F5344CB8AC3E}">
        <p14:creationId xmlns:p14="http://schemas.microsoft.com/office/powerpoint/2010/main" val="3780757295"/>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name="HIDDEN - Slide1400">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0589375"/>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name="HIDDEN - Slide1401">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BC6F63-616D-478D-A91D-8B071350BF64}"/>
              </a:ext>
            </a:extLst>
          </p:cNvPr>
          <p:cNvSpPr>
            <a:spLocks noGrp="1"/>
          </p:cNvSpPr>
          <p:nvPr>
            <p:ph type="title"/>
          </p:nvPr>
        </p:nvSpPr>
        <p:spPr/>
        <p:txBody>
          <a:bodyPr/>
          <a:lstStyle/>
          <a:p>
            <a:r>
              <a:rPr lang="en-US"/>
              <a:t>Counter Log Templates</a:t>
            </a:r>
            <a:endParaRPr lang="en-US" dirty="0"/>
          </a:p>
        </p:txBody>
      </p:sp>
    </p:spTree>
    <p:extLst>
      <p:ext uri="{BB962C8B-B14F-4D97-AF65-F5344CB8AC3E}">
        <p14:creationId xmlns:p14="http://schemas.microsoft.com/office/powerpoint/2010/main" val="1185308789"/>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9" name="Rectangle 3"/>
          <p:cNvSpPr>
            <a:spLocks noGrp="1" noChangeArrowheads="1"/>
          </p:cNvSpPr>
          <p:nvPr>
            <p:ph type="body" sz="quarter" idx="10"/>
          </p:nvPr>
        </p:nvSpPr>
        <p:spPr/>
        <p:txBody>
          <a:bodyPr/>
          <a:lstStyle/>
          <a:p>
            <a:r>
              <a:rPr lang="en-US" b="1" dirty="0"/>
              <a:t>Performance Monitor </a:t>
            </a:r>
            <a:r>
              <a:rPr lang="en-US" dirty="0"/>
              <a:t>includes several templates</a:t>
            </a:r>
          </a:p>
          <a:p>
            <a:r>
              <a:rPr lang="en-US" dirty="0"/>
              <a:t>They are in the </a:t>
            </a:r>
            <a:r>
              <a:rPr lang="en-US" b="1" dirty="0"/>
              <a:t>Vital Signs\Capture Templates </a:t>
            </a:r>
            <a:r>
              <a:rPr lang="en-US" dirty="0"/>
              <a:t>folder</a:t>
            </a:r>
          </a:p>
          <a:p>
            <a:r>
              <a:rPr lang="en-US" dirty="0"/>
              <a:t>The templates for Windows XP and Windows Server 2003 are different from the templates for Windows 7/Server 2008, and Windows 8/Server 2012</a:t>
            </a:r>
          </a:p>
          <a:p>
            <a:r>
              <a:rPr lang="en-US" dirty="0"/>
              <a:t>The templates collect data for the local computer</a:t>
            </a:r>
          </a:p>
          <a:p>
            <a:r>
              <a:rPr lang="en-US" dirty="0"/>
              <a:t>They are not localized and they use only the English-US locale</a:t>
            </a:r>
          </a:p>
          <a:p>
            <a:r>
              <a:rPr lang="en-US" dirty="0"/>
              <a:t>The SQL Server templates are only for default instances of SQL Server</a:t>
            </a:r>
          </a:p>
          <a:p>
            <a:pPr lvl="1"/>
            <a:r>
              <a:rPr lang="en-US" dirty="0"/>
              <a:t>The counters for named instances of SQL Server are unique </a:t>
            </a:r>
            <a:br>
              <a:rPr lang="en-US" dirty="0"/>
            </a:br>
            <a:r>
              <a:rPr lang="en-US" dirty="0"/>
              <a:t>(for example, </a:t>
            </a:r>
            <a:r>
              <a:rPr lang="en-US" b="1" dirty="0"/>
              <a:t>\</a:t>
            </a:r>
            <a:r>
              <a:rPr lang="en-US" b="1" dirty="0" err="1"/>
              <a:t>MSSQL$UniqueName:Access</a:t>
            </a:r>
            <a:r>
              <a:rPr lang="en-US" b="1" dirty="0"/>
              <a:t> Methods(*)\*)</a:t>
            </a:r>
          </a:p>
        </p:txBody>
      </p:sp>
      <p:sp>
        <p:nvSpPr>
          <p:cNvPr id="674818" name="Rectangle 2"/>
          <p:cNvSpPr>
            <a:spLocks noGrp="1" noChangeArrowheads="1"/>
          </p:cNvSpPr>
          <p:nvPr>
            <p:ph type="title"/>
          </p:nvPr>
        </p:nvSpPr>
        <p:spPr/>
        <p:txBody>
          <a:bodyPr/>
          <a:lstStyle/>
          <a:p>
            <a:r>
              <a:rPr lang="en-US" dirty="0"/>
              <a:t>Counter Log Templates Provided</a:t>
            </a:r>
          </a:p>
        </p:txBody>
      </p:sp>
    </p:spTree>
    <p:extLst>
      <p:ext uri="{BB962C8B-B14F-4D97-AF65-F5344CB8AC3E}">
        <p14:creationId xmlns:p14="http://schemas.microsoft.com/office/powerpoint/2010/main" val="190504401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9" name="Rectangle 3"/>
          <p:cNvSpPr>
            <a:spLocks noGrp="1" noChangeArrowheads="1"/>
          </p:cNvSpPr>
          <p:nvPr>
            <p:ph type="body" sz="quarter" idx="10"/>
          </p:nvPr>
        </p:nvSpPr>
        <p:spPr/>
        <p:txBody>
          <a:bodyPr/>
          <a:lstStyle/>
          <a:p>
            <a:r>
              <a:rPr lang="en-US" dirty="0"/>
              <a:t>You can save a Data Collector Set template to reuse on other systems:</a:t>
            </a:r>
          </a:p>
          <a:p>
            <a:pPr lvl="1"/>
            <a:r>
              <a:rPr lang="en-US" dirty="0"/>
              <a:t>Expand </a:t>
            </a:r>
            <a:r>
              <a:rPr lang="en-US" b="1" dirty="0"/>
              <a:t>Data Collector Sets</a:t>
            </a:r>
            <a:r>
              <a:rPr lang="en-US" dirty="0"/>
              <a:t>, right-click the data-collector set that you want to save as a template, select </a:t>
            </a:r>
            <a:r>
              <a:rPr lang="en-US" b="1" dirty="0"/>
              <a:t>Save Template</a:t>
            </a:r>
            <a:r>
              <a:rPr lang="en-US" dirty="0"/>
              <a:t>, and then save as an .xml file</a:t>
            </a:r>
          </a:p>
        </p:txBody>
      </p:sp>
      <p:sp>
        <p:nvSpPr>
          <p:cNvPr id="674818" name="Rectangle 2"/>
          <p:cNvSpPr>
            <a:spLocks noGrp="1" noChangeArrowheads="1"/>
          </p:cNvSpPr>
          <p:nvPr>
            <p:ph type="title"/>
          </p:nvPr>
        </p:nvSpPr>
        <p:spPr/>
        <p:txBody>
          <a:bodyPr/>
          <a:lstStyle/>
          <a:p>
            <a:r>
              <a:rPr lang="en-US" dirty="0"/>
              <a:t>Saving a Data Collector Set Template</a:t>
            </a:r>
          </a:p>
        </p:txBody>
      </p:sp>
      <p:pic>
        <p:nvPicPr>
          <p:cNvPr id="2" name="Picture 1"/>
          <p:cNvPicPr>
            <a:picLocks noChangeAspect="1"/>
          </p:cNvPicPr>
          <p:nvPr/>
        </p:nvPicPr>
        <p:blipFill>
          <a:blip r:embed="rId3"/>
          <a:stretch>
            <a:fillRect/>
          </a:stretch>
        </p:blipFill>
        <p:spPr>
          <a:xfrm>
            <a:off x="1" y="2493333"/>
            <a:ext cx="12192000" cy="4364182"/>
          </a:xfrm>
          <a:prstGeom prst="rect">
            <a:avLst/>
          </a:prstGeom>
        </p:spPr>
      </p:pic>
      <p:sp>
        <p:nvSpPr>
          <p:cNvPr id="13" name="Rectangle 12"/>
          <p:cNvSpPr/>
          <p:nvPr/>
        </p:nvSpPr>
        <p:spPr bwMode="auto">
          <a:xfrm>
            <a:off x="837062" y="4896156"/>
            <a:ext cx="2440313" cy="317299"/>
          </a:xfrm>
          <a:prstGeom prst="rect">
            <a:avLst/>
          </a:prstGeom>
          <a:noFill/>
          <a:ln w="38100" cap="flat" cmpd="sng" algn="ctr">
            <a:solidFill>
              <a:srgbClr val="00B05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cxnSp>
        <p:nvCxnSpPr>
          <p:cNvPr id="14" name="Straight Arrow Connector 13"/>
          <p:cNvCxnSpPr/>
          <p:nvPr/>
        </p:nvCxnSpPr>
        <p:spPr bwMode="auto">
          <a:xfrm>
            <a:off x="3277376" y="5213455"/>
            <a:ext cx="406400" cy="531003"/>
          </a:xfrm>
          <a:prstGeom prst="straightConnector1">
            <a:avLst/>
          </a:prstGeom>
          <a:solidFill>
            <a:schemeClr val="bg1"/>
          </a:solidFill>
          <a:ln w="38100" cap="flat" cmpd="sng" algn="ctr">
            <a:solidFill>
              <a:srgbClr val="00B050"/>
            </a:solidFill>
            <a:prstDash val="solid"/>
            <a:round/>
            <a:headEnd type="none" w="med" len="med"/>
            <a:tailEnd type="arrow"/>
          </a:ln>
          <a:effectLst/>
        </p:spPr>
      </p:cxnSp>
      <p:sp>
        <p:nvSpPr>
          <p:cNvPr id="17" name="Rectangle 16"/>
          <p:cNvSpPr/>
          <p:nvPr/>
        </p:nvSpPr>
        <p:spPr bwMode="auto">
          <a:xfrm>
            <a:off x="3184705" y="5732263"/>
            <a:ext cx="2867590" cy="265535"/>
          </a:xfrm>
          <a:prstGeom prst="rect">
            <a:avLst/>
          </a:prstGeom>
          <a:noFill/>
          <a:ln w="38100" cap="flat" cmpd="sng" algn="ctr">
            <a:solidFill>
              <a:srgbClr val="00B05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spTree>
    <p:extLst>
      <p:ext uri="{BB962C8B-B14F-4D97-AF65-F5344CB8AC3E}">
        <p14:creationId xmlns:p14="http://schemas.microsoft.com/office/powerpoint/2010/main" val="195056833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name="HIDDEN - Slide1404">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BC6F63-616D-478D-A91D-8B071350BF64}"/>
              </a:ext>
            </a:extLst>
          </p:cNvPr>
          <p:cNvSpPr>
            <a:spLocks noGrp="1"/>
          </p:cNvSpPr>
          <p:nvPr>
            <p:ph type="title"/>
          </p:nvPr>
        </p:nvSpPr>
        <p:spPr>
          <a:xfrm>
            <a:off x="269239" y="2084172"/>
            <a:ext cx="11653523" cy="3117200"/>
          </a:xfrm>
        </p:spPr>
        <p:txBody>
          <a:bodyPr/>
          <a:lstStyle/>
          <a:p>
            <a:r>
              <a:rPr lang="en-US"/>
              <a:t>Counter Tuning HDD Consumption and Impact of Data Capturing</a:t>
            </a:r>
            <a:endParaRPr lang="en-US" dirty="0"/>
          </a:p>
        </p:txBody>
      </p:sp>
    </p:spTree>
    <p:extLst>
      <p:ext uri="{BB962C8B-B14F-4D97-AF65-F5344CB8AC3E}">
        <p14:creationId xmlns:p14="http://schemas.microsoft.com/office/powerpoint/2010/main" val="3971490467"/>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3379387"/>
          </a:xfrm>
        </p:spPr>
        <p:txBody>
          <a:bodyPr/>
          <a:lstStyle/>
          <a:p>
            <a:r>
              <a:rPr lang="en-US" sz="2400" dirty="0"/>
              <a:t>This allows the configuration of policies to prevent excessive usage of the OS partition (</a:t>
            </a:r>
            <a:r>
              <a:rPr lang="en-US" sz="2400" i="1" dirty="0"/>
              <a:t>C:\</a:t>
            </a:r>
            <a:r>
              <a:rPr lang="en-US" sz="2400" i="1" dirty="0" err="1"/>
              <a:t>Perflogs</a:t>
            </a:r>
            <a:r>
              <a:rPr lang="en-US" sz="2400" dirty="0"/>
              <a:t>) where the performance data is saved</a:t>
            </a:r>
          </a:p>
          <a:p>
            <a:r>
              <a:rPr lang="en-US" sz="2400" dirty="0"/>
              <a:t>This is accessed by right-clicking a created template and selecting</a:t>
            </a:r>
            <a:r>
              <a:rPr lang="en-US" sz="2400" b="1" dirty="0"/>
              <a:t> Data Manager</a:t>
            </a:r>
          </a:p>
          <a:p>
            <a:pPr lvl="1"/>
            <a:r>
              <a:rPr lang="en-US" sz="2000" dirty="0"/>
              <a:t>Minimum free disk invokes clean</a:t>
            </a:r>
            <a:br>
              <a:rPr lang="en-US" sz="2000" dirty="0"/>
            </a:br>
            <a:r>
              <a:rPr lang="en-US" sz="2000" dirty="0"/>
              <a:t>up when this value is reached</a:t>
            </a:r>
            <a:br>
              <a:rPr lang="en-US" sz="2000" dirty="0"/>
            </a:br>
            <a:r>
              <a:rPr lang="en-US" sz="2000" dirty="0"/>
              <a:t>(ex: 8 GB free)</a:t>
            </a:r>
          </a:p>
          <a:p>
            <a:pPr lvl="1"/>
            <a:endParaRPr lang="en-US" sz="2000" dirty="0"/>
          </a:p>
          <a:p>
            <a:pPr lvl="1"/>
            <a:r>
              <a:rPr lang="en-US" sz="2000" dirty="0"/>
              <a:t>Maximum root path size is how</a:t>
            </a:r>
            <a:br>
              <a:rPr lang="en-US" sz="2000" dirty="0"/>
            </a:br>
            <a:r>
              <a:rPr lang="en-US" sz="2000" dirty="0"/>
              <a:t>large is the C:\Perflogs folder is</a:t>
            </a:r>
            <a:br>
              <a:rPr lang="en-US" sz="2000" dirty="0"/>
            </a:br>
            <a:r>
              <a:rPr lang="en-US" sz="2000" dirty="0"/>
              <a:t>allowed to be with all subfolders</a:t>
            </a:r>
          </a:p>
        </p:txBody>
      </p:sp>
      <p:sp>
        <p:nvSpPr>
          <p:cNvPr id="2" name="Title 1"/>
          <p:cNvSpPr>
            <a:spLocks noGrp="1"/>
          </p:cNvSpPr>
          <p:nvPr>
            <p:ph type="title"/>
          </p:nvPr>
        </p:nvSpPr>
        <p:spPr/>
        <p:txBody>
          <a:bodyPr>
            <a:normAutofit fontScale="90000"/>
          </a:bodyPr>
          <a:lstStyle/>
          <a:p>
            <a:r>
              <a:rPr lang="en-US" dirty="0"/>
              <a:t>Managing Data Consumption of the Hard Drive </a:t>
            </a:r>
          </a:p>
        </p:txBody>
      </p:sp>
      <p:grpSp>
        <p:nvGrpSpPr>
          <p:cNvPr id="9" name="Group 8">
            <a:extLst>
              <a:ext uri="{FF2B5EF4-FFF2-40B4-BE49-F238E27FC236}">
                <a16:creationId xmlns:a16="http://schemas.microsoft.com/office/drawing/2014/main" id="{3390FB2B-2F7E-45A3-89B1-F762E0B1D18B}"/>
              </a:ext>
            </a:extLst>
          </p:cNvPr>
          <p:cNvGrpSpPr/>
          <p:nvPr/>
        </p:nvGrpSpPr>
        <p:grpSpPr>
          <a:xfrm>
            <a:off x="532207" y="4648511"/>
            <a:ext cx="2586499" cy="2040624"/>
            <a:chOff x="1" y="4809305"/>
            <a:chExt cx="2586499" cy="2040624"/>
          </a:xfrm>
        </p:grpSpPr>
        <p:pic>
          <p:nvPicPr>
            <p:cNvPr id="4" name="Picture 3"/>
            <p:cNvPicPr>
              <a:picLocks noChangeAspect="1"/>
            </p:cNvPicPr>
            <p:nvPr/>
          </p:nvPicPr>
          <p:blipFill>
            <a:blip r:embed="rId3"/>
            <a:stretch>
              <a:fillRect/>
            </a:stretch>
          </p:blipFill>
          <p:spPr>
            <a:xfrm>
              <a:off x="1" y="4809305"/>
              <a:ext cx="2586499" cy="2040623"/>
            </a:xfrm>
            <a:prstGeom prst="rect">
              <a:avLst/>
            </a:prstGeom>
          </p:spPr>
        </p:pic>
        <p:sp>
          <p:nvSpPr>
            <p:cNvPr id="8" name="Rectangle 7"/>
            <p:cNvSpPr/>
            <p:nvPr/>
          </p:nvSpPr>
          <p:spPr bwMode="auto">
            <a:xfrm>
              <a:off x="1699230" y="6658012"/>
              <a:ext cx="887270" cy="191917"/>
            </a:xfrm>
            <a:prstGeom prst="rect">
              <a:avLst/>
            </a:prstGeom>
            <a:noFill/>
            <a:ln w="38100" cap="flat" cmpd="sng" algn="ctr">
              <a:solidFill>
                <a:srgbClr val="00B05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grpSp>
      <p:grpSp>
        <p:nvGrpSpPr>
          <p:cNvPr id="6" name="Group 5">
            <a:extLst>
              <a:ext uri="{FF2B5EF4-FFF2-40B4-BE49-F238E27FC236}">
                <a16:creationId xmlns:a16="http://schemas.microsoft.com/office/drawing/2014/main" id="{DFA63E09-79AC-42C9-ABB9-9B596B182668}"/>
              </a:ext>
            </a:extLst>
          </p:cNvPr>
          <p:cNvGrpSpPr/>
          <p:nvPr/>
        </p:nvGrpSpPr>
        <p:grpSpPr>
          <a:xfrm>
            <a:off x="6324600" y="2398763"/>
            <a:ext cx="4041943" cy="3238529"/>
            <a:chOff x="6320652" y="3190041"/>
            <a:chExt cx="4041943" cy="3238529"/>
          </a:xfrm>
        </p:grpSpPr>
        <p:pic>
          <p:nvPicPr>
            <p:cNvPr id="5" name="Picture 4"/>
            <p:cNvPicPr>
              <a:picLocks noChangeAspect="1"/>
            </p:cNvPicPr>
            <p:nvPr/>
          </p:nvPicPr>
          <p:blipFill>
            <a:blip r:embed="rId4"/>
            <a:stretch>
              <a:fillRect/>
            </a:stretch>
          </p:blipFill>
          <p:spPr>
            <a:xfrm>
              <a:off x="7698698" y="3190041"/>
              <a:ext cx="2663897" cy="3238529"/>
            </a:xfrm>
            <a:prstGeom prst="rect">
              <a:avLst/>
            </a:prstGeom>
          </p:spPr>
        </p:pic>
        <p:cxnSp>
          <p:nvCxnSpPr>
            <p:cNvPr id="10" name="Straight Arrow Connector 9"/>
            <p:cNvCxnSpPr/>
            <p:nvPr/>
          </p:nvCxnSpPr>
          <p:spPr bwMode="auto">
            <a:xfrm flipV="1">
              <a:off x="6320652" y="3912625"/>
              <a:ext cx="1490234" cy="7157"/>
            </a:xfrm>
            <a:prstGeom prst="straightConnector1">
              <a:avLst/>
            </a:prstGeom>
            <a:solidFill>
              <a:schemeClr val="bg1"/>
            </a:solidFill>
            <a:ln w="38100" cap="flat" cmpd="sng" algn="ctr">
              <a:solidFill>
                <a:srgbClr val="00B050"/>
              </a:solidFill>
              <a:prstDash val="solid"/>
              <a:round/>
              <a:headEnd type="none" w="med" len="med"/>
              <a:tailEnd type="arrow"/>
            </a:ln>
            <a:effectLst/>
          </p:spPr>
        </p:cxnSp>
        <p:cxnSp>
          <p:nvCxnSpPr>
            <p:cNvPr id="13" name="Straight Arrow Connector 12"/>
            <p:cNvCxnSpPr/>
            <p:nvPr/>
          </p:nvCxnSpPr>
          <p:spPr bwMode="auto">
            <a:xfrm flipV="1">
              <a:off x="6320652" y="4864666"/>
              <a:ext cx="1536863" cy="11915"/>
            </a:xfrm>
            <a:prstGeom prst="straightConnector1">
              <a:avLst/>
            </a:prstGeom>
            <a:solidFill>
              <a:schemeClr val="bg1"/>
            </a:solidFill>
            <a:ln w="38100" cap="flat" cmpd="sng" algn="ctr">
              <a:solidFill>
                <a:srgbClr val="00B050"/>
              </a:solidFill>
              <a:prstDash val="solid"/>
              <a:round/>
              <a:headEnd type="none" w="med" len="med"/>
              <a:tailEnd type="arrow"/>
            </a:ln>
            <a:effectLst/>
          </p:spPr>
        </p:cxnSp>
      </p:grpSp>
    </p:spTree>
    <p:extLst>
      <p:ext uri="{BB962C8B-B14F-4D97-AF65-F5344CB8AC3E}">
        <p14:creationId xmlns:p14="http://schemas.microsoft.com/office/powerpoint/2010/main" val="168181520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9" name="Rectangle 3"/>
          <p:cNvSpPr>
            <a:spLocks noGrp="1" noChangeArrowheads="1"/>
          </p:cNvSpPr>
          <p:nvPr>
            <p:ph type="body" sz="quarter" idx="10"/>
          </p:nvPr>
        </p:nvSpPr>
        <p:spPr>
          <a:xfrm>
            <a:off x="269239" y="1189177"/>
            <a:ext cx="11653523" cy="1592424"/>
          </a:xfrm>
        </p:spPr>
        <p:txBody>
          <a:bodyPr/>
          <a:lstStyle/>
          <a:p>
            <a:r>
              <a:rPr lang="en-US" sz="2400" dirty="0"/>
              <a:t>To start or stop a log, use the </a:t>
            </a:r>
            <a:r>
              <a:rPr lang="en-US" sz="2400" b="1" dirty="0"/>
              <a:t>Data Collector Sets </a:t>
            </a:r>
            <a:r>
              <a:rPr lang="en-US" sz="2400" dirty="0"/>
              <a:t>node:</a:t>
            </a:r>
          </a:p>
          <a:p>
            <a:pPr lvl="1"/>
            <a:r>
              <a:rPr lang="en-US" sz="2000" dirty="0"/>
              <a:t>Expand </a:t>
            </a:r>
            <a:r>
              <a:rPr lang="en-US" sz="2000" b="1" dirty="0"/>
              <a:t>Data Collector Sets</a:t>
            </a:r>
            <a:r>
              <a:rPr lang="en-US" sz="2000" dirty="0"/>
              <a:t>, navigate to the log, and then click it</a:t>
            </a:r>
          </a:p>
          <a:p>
            <a:pPr lvl="1"/>
            <a:r>
              <a:rPr lang="en-US" sz="2000" dirty="0"/>
              <a:t>To start, either click      , or right-click the log and then select </a:t>
            </a:r>
            <a:r>
              <a:rPr lang="en-US" sz="2000" b="1" dirty="0"/>
              <a:t>Start</a:t>
            </a:r>
          </a:p>
          <a:p>
            <a:pPr lvl="1"/>
            <a:r>
              <a:rPr lang="en-US" sz="2000" dirty="0"/>
              <a:t>To stop, either click      , or right-click the log and then select </a:t>
            </a:r>
            <a:r>
              <a:rPr lang="en-US" sz="2000" b="1" dirty="0"/>
              <a:t>Stop</a:t>
            </a:r>
          </a:p>
        </p:txBody>
      </p:sp>
      <p:sp>
        <p:nvSpPr>
          <p:cNvPr id="674818" name="Rectangle 2"/>
          <p:cNvSpPr>
            <a:spLocks noGrp="1" noChangeArrowheads="1"/>
          </p:cNvSpPr>
          <p:nvPr>
            <p:ph type="title"/>
          </p:nvPr>
        </p:nvSpPr>
        <p:spPr/>
        <p:txBody>
          <a:bodyPr/>
          <a:lstStyle/>
          <a:p>
            <a:r>
              <a:rPr lang="en-US" dirty="0"/>
              <a:t>Starting/Stopping a Counter Log</a:t>
            </a:r>
          </a:p>
        </p:txBody>
      </p:sp>
      <p:pic>
        <p:nvPicPr>
          <p:cNvPr id="1536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9151" y="1981200"/>
            <a:ext cx="246856" cy="259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0400" y="2342944"/>
            <a:ext cx="324358" cy="294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p:cNvPicPr>
            <a:picLocks noChangeAspect="1"/>
          </p:cNvPicPr>
          <p:nvPr/>
        </p:nvPicPr>
        <p:blipFill>
          <a:blip r:embed="rId5"/>
          <a:stretch>
            <a:fillRect/>
          </a:stretch>
        </p:blipFill>
        <p:spPr>
          <a:xfrm>
            <a:off x="2270337" y="2725896"/>
            <a:ext cx="6857430" cy="4131618"/>
          </a:xfrm>
          <a:prstGeom prst="rect">
            <a:avLst/>
          </a:prstGeom>
        </p:spPr>
      </p:pic>
      <p:sp>
        <p:nvSpPr>
          <p:cNvPr id="15" name="Rectangle 14"/>
          <p:cNvSpPr/>
          <p:nvPr/>
        </p:nvSpPr>
        <p:spPr bwMode="auto">
          <a:xfrm>
            <a:off x="5699052" y="3454552"/>
            <a:ext cx="396949" cy="325764"/>
          </a:xfrm>
          <a:prstGeom prst="rect">
            <a:avLst/>
          </a:prstGeom>
          <a:noFill/>
          <a:ln w="38100" cap="flat" cmpd="sng" algn="ctr">
            <a:solidFill>
              <a:srgbClr val="00B05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sp>
        <p:nvSpPr>
          <p:cNvPr id="16" name="Rectangle 15"/>
          <p:cNvSpPr/>
          <p:nvPr/>
        </p:nvSpPr>
        <p:spPr bwMode="auto">
          <a:xfrm>
            <a:off x="5625778" y="4117831"/>
            <a:ext cx="3458375" cy="391142"/>
          </a:xfrm>
          <a:prstGeom prst="rect">
            <a:avLst/>
          </a:prstGeom>
          <a:noFill/>
          <a:ln w="38100" cap="flat" cmpd="sng" algn="ctr">
            <a:solidFill>
              <a:srgbClr val="00B05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cxnSp>
        <p:nvCxnSpPr>
          <p:cNvPr id="18" name="Straight Arrow Connector 17"/>
          <p:cNvCxnSpPr/>
          <p:nvPr/>
        </p:nvCxnSpPr>
        <p:spPr bwMode="auto">
          <a:xfrm flipH="1" flipV="1">
            <a:off x="6096001" y="3780316"/>
            <a:ext cx="2174843" cy="337514"/>
          </a:xfrm>
          <a:prstGeom prst="straightConnector1">
            <a:avLst/>
          </a:prstGeom>
          <a:solidFill>
            <a:schemeClr val="bg1"/>
          </a:solidFill>
          <a:ln w="38100" cap="flat" cmpd="sng" algn="ctr">
            <a:solidFill>
              <a:srgbClr val="00B050"/>
            </a:solidFill>
            <a:prstDash val="solid"/>
            <a:round/>
            <a:headEnd type="none" w="med" len="med"/>
            <a:tailEnd type="arrow"/>
          </a:ln>
          <a:effectLst/>
        </p:spPr>
      </p:cxnSp>
      <p:pic>
        <p:nvPicPr>
          <p:cNvPr id="4" name="Picture 3"/>
          <p:cNvPicPr>
            <a:picLocks noChangeAspect="1"/>
          </p:cNvPicPr>
          <p:nvPr/>
        </p:nvPicPr>
        <p:blipFill>
          <a:blip r:embed="rId6"/>
          <a:stretch>
            <a:fillRect/>
          </a:stretch>
        </p:blipFill>
        <p:spPr>
          <a:xfrm>
            <a:off x="9365486" y="2787553"/>
            <a:ext cx="2434043" cy="3226523"/>
          </a:xfrm>
          <a:prstGeom prst="rect">
            <a:avLst/>
          </a:prstGeom>
        </p:spPr>
      </p:pic>
      <p:sp>
        <p:nvSpPr>
          <p:cNvPr id="20" name="Rectangle 19"/>
          <p:cNvSpPr/>
          <p:nvPr/>
        </p:nvSpPr>
        <p:spPr bwMode="auto">
          <a:xfrm>
            <a:off x="9365485" y="2787553"/>
            <a:ext cx="2420116" cy="301889"/>
          </a:xfrm>
          <a:prstGeom prst="rect">
            <a:avLst/>
          </a:prstGeom>
          <a:noFill/>
          <a:ln w="38100" cap="flat" cmpd="sng" algn="ctr">
            <a:solidFill>
              <a:srgbClr val="00B05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cxnSp>
        <p:nvCxnSpPr>
          <p:cNvPr id="21" name="Straight Arrow Connector 20"/>
          <p:cNvCxnSpPr>
            <a:endCxn id="20" idx="1"/>
          </p:cNvCxnSpPr>
          <p:nvPr/>
        </p:nvCxnSpPr>
        <p:spPr bwMode="auto">
          <a:xfrm flipV="1">
            <a:off x="8907152" y="2938498"/>
            <a:ext cx="458333" cy="1179333"/>
          </a:xfrm>
          <a:prstGeom prst="straightConnector1">
            <a:avLst/>
          </a:prstGeom>
          <a:solidFill>
            <a:schemeClr val="bg1"/>
          </a:solidFill>
          <a:ln w="38100" cap="flat" cmpd="sng" algn="ctr">
            <a:solidFill>
              <a:srgbClr val="00B050"/>
            </a:solidFill>
            <a:prstDash val="solid"/>
            <a:round/>
            <a:headEnd type="none" w="med" len="med"/>
            <a:tailEnd type="arrow"/>
          </a:ln>
          <a:effectLst/>
        </p:spPr>
      </p:cxnSp>
    </p:spTree>
    <p:extLst>
      <p:ext uri="{BB962C8B-B14F-4D97-AF65-F5344CB8AC3E}">
        <p14:creationId xmlns:p14="http://schemas.microsoft.com/office/powerpoint/2010/main" val="284266514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9" name="Rectangle 3"/>
          <p:cNvSpPr>
            <a:spLocks noGrp="1" noChangeArrowheads="1"/>
          </p:cNvSpPr>
          <p:nvPr>
            <p:ph type="body" sz="quarter" idx="10"/>
          </p:nvPr>
        </p:nvSpPr>
        <p:spPr/>
        <p:txBody>
          <a:bodyPr/>
          <a:lstStyle/>
          <a:p>
            <a:r>
              <a:rPr lang="en-US" b="1" dirty="0">
                <a:solidFill>
                  <a:srgbClr val="FF0000"/>
                </a:solidFill>
              </a:rPr>
              <a:t>Choosing an entire Object </a:t>
            </a:r>
            <a:r>
              <a:rPr lang="en-US" b="1" dirty="0"/>
              <a:t>(example: \</a:t>
            </a:r>
            <a:r>
              <a:rPr lang="en-US" b="1" dirty="0">
                <a:solidFill>
                  <a:srgbClr val="FF0000"/>
                </a:solidFill>
              </a:rPr>
              <a:t>Processor</a:t>
            </a:r>
            <a:r>
              <a:rPr lang="en-US" b="1" dirty="0"/>
              <a:t>(</a:t>
            </a:r>
            <a:r>
              <a:rPr lang="en-US" b="1" dirty="0">
                <a:solidFill>
                  <a:srgbClr val="FFC000"/>
                </a:solidFill>
              </a:rPr>
              <a:t>*</a:t>
            </a:r>
            <a:r>
              <a:rPr lang="en-US" b="1" dirty="0"/>
              <a:t>)\</a:t>
            </a:r>
            <a:r>
              <a:rPr lang="en-US" b="1" dirty="0">
                <a:solidFill>
                  <a:srgbClr val="0070C0"/>
                </a:solidFill>
              </a:rPr>
              <a:t>*</a:t>
            </a:r>
            <a:r>
              <a:rPr lang="en-US" b="1" dirty="0"/>
              <a:t>)</a:t>
            </a:r>
          </a:p>
          <a:p>
            <a:pPr lvl="1"/>
            <a:r>
              <a:rPr lang="en-US" dirty="0"/>
              <a:t>All counters and instances are in the log</a:t>
            </a:r>
          </a:p>
          <a:p>
            <a:pPr lvl="1"/>
            <a:r>
              <a:rPr lang="en-US" dirty="0"/>
              <a:t>May limit total duration of capture if using a circular log file due to capturing unused counters. Collecting entire objects is the largest disk footprint</a:t>
            </a:r>
          </a:p>
          <a:p>
            <a:r>
              <a:rPr lang="en-US" b="1" dirty="0">
                <a:solidFill>
                  <a:srgbClr val="0070C0"/>
                </a:solidFill>
              </a:rPr>
              <a:t>Choosing a specific Counter </a:t>
            </a:r>
            <a:r>
              <a:rPr lang="en-US" b="1" dirty="0"/>
              <a:t>(example: \</a:t>
            </a:r>
            <a:r>
              <a:rPr lang="en-US" b="1" dirty="0">
                <a:solidFill>
                  <a:srgbClr val="FF0000"/>
                </a:solidFill>
              </a:rPr>
              <a:t>Processor</a:t>
            </a:r>
            <a:r>
              <a:rPr lang="en-US" b="1" dirty="0"/>
              <a:t>(</a:t>
            </a:r>
            <a:r>
              <a:rPr lang="en-US" b="1" dirty="0">
                <a:solidFill>
                  <a:srgbClr val="FFC000"/>
                </a:solidFill>
              </a:rPr>
              <a:t>*</a:t>
            </a:r>
            <a:r>
              <a:rPr lang="en-US" b="1" dirty="0"/>
              <a:t>)\</a:t>
            </a:r>
            <a:r>
              <a:rPr lang="en-US" b="1" dirty="0">
                <a:solidFill>
                  <a:srgbClr val="0070C0"/>
                </a:solidFill>
              </a:rPr>
              <a:t>% Processor Time</a:t>
            </a:r>
            <a:r>
              <a:rPr lang="en-US" b="1" dirty="0"/>
              <a:t>)</a:t>
            </a:r>
          </a:p>
          <a:p>
            <a:pPr lvl="1"/>
            <a:r>
              <a:rPr lang="en-US" dirty="0"/>
              <a:t>Smaller disk footprint</a:t>
            </a:r>
          </a:p>
          <a:p>
            <a:pPr lvl="1"/>
            <a:r>
              <a:rPr lang="en-US" dirty="0"/>
              <a:t>Good balance between troubleshooting and disk space</a:t>
            </a:r>
          </a:p>
          <a:p>
            <a:r>
              <a:rPr lang="en-US" b="1" dirty="0">
                <a:solidFill>
                  <a:srgbClr val="FFC000"/>
                </a:solidFill>
              </a:rPr>
              <a:t>Instances</a:t>
            </a:r>
            <a:r>
              <a:rPr lang="en-US" dirty="0"/>
              <a:t> </a:t>
            </a:r>
            <a:r>
              <a:rPr lang="en-US" b="1" dirty="0"/>
              <a:t>(example: \</a:t>
            </a:r>
            <a:r>
              <a:rPr lang="en-US" b="1" dirty="0">
                <a:solidFill>
                  <a:srgbClr val="FF0000"/>
                </a:solidFill>
              </a:rPr>
              <a:t>Processor</a:t>
            </a:r>
            <a:r>
              <a:rPr lang="en-US" b="1" dirty="0"/>
              <a:t>(</a:t>
            </a:r>
            <a:r>
              <a:rPr lang="en-US" b="1" dirty="0">
                <a:solidFill>
                  <a:srgbClr val="FFC000"/>
                </a:solidFill>
              </a:rPr>
              <a:t>_Total</a:t>
            </a:r>
            <a:r>
              <a:rPr lang="en-US" b="1" dirty="0"/>
              <a:t>)\</a:t>
            </a:r>
            <a:r>
              <a:rPr lang="en-US" b="1" dirty="0">
                <a:solidFill>
                  <a:srgbClr val="0070C0"/>
                </a:solidFill>
              </a:rPr>
              <a:t>% Processor Time</a:t>
            </a:r>
            <a:r>
              <a:rPr lang="en-US" b="1" dirty="0"/>
              <a:t>)</a:t>
            </a:r>
          </a:p>
          <a:p>
            <a:pPr lvl="1"/>
            <a:r>
              <a:rPr lang="en-US" dirty="0"/>
              <a:t>Smallest disk footprint</a:t>
            </a:r>
          </a:p>
          <a:p>
            <a:pPr lvl="1"/>
            <a:r>
              <a:rPr lang="en-US" dirty="0"/>
              <a:t>Does not capture new instances</a:t>
            </a:r>
          </a:p>
          <a:p>
            <a:pPr lvl="1"/>
            <a:r>
              <a:rPr lang="en-US" dirty="0"/>
              <a:t>Best for analyzing trends over the long term</a:t>
            </a:r>
          </a:p>
        </p:txBody>
      </p:sp>
      <p:sp>
        <p:nvSpPr>
          <p:cNvPr id="674818" name="Rectangle 2"/>
          <p:cNvSpPr>
            <a:spLocks noGrp="1" noChangeArrowheads="1"/>
          </p:cNvSpPr>
          <p:nvPr>
            <p:ph type="title"/>
          </p:nvPr>
        </p:nvSpPr>
        <p:spPr/>
        <p:txBody>
          <a:bodyPr/>
          <a:lstStyle/>
          <a:p>
            <a:r>
              <a:rPr lang="en-US"/>
              <a:t>Considerations for Selecting Counters</a:t>
            </a:r>
            <a:endParaRPr lang="en-US" dirty="0"/>
          </a:p>
        </p:txBody>
      </p:sp>
    </p:spTree>
    <p:extLst>
      <p:ext uri="{BB962C8B-B14F-4D97-AF65-F5344CB8AC3E}">
        <p14:creationId xmlns:p14="http://schemas.microsoft.com/office/powerpoint/2010/main" val="222326312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9" name="Rectangle 3"/>
          <p:cNvSpPr>
            <a:spLocks noGrp="1" noChangeArrowheads="1"/>
          </p:cNvSpPr>
          <p:nvPr>
            <p:ph type="body" sz="quarter" idx="10"/>
          </p:nvPr>
        </p:nvSpPr>
        <p:spPr/>
        <p:txBody>
          <a:bodyPr/>
          <a:lstStyle/>
          <a:p>
            <a:r>
              <a:rPr lang="en-US" dirty="0"/>
              <a:t>Varies from 0 % to 10 % of total CPU:</a:t>
            </a:r>
          </a:p>
          <a:p>
            <a:pPr lvl="1"/>
            <a:r>
              <a:rPr lang="en-US" i="1" dirty="0">
                <a:solidFill>
                  <a:srgbClr val="006600"/>
                </a:solidFill>
              </a:rPr>
              <a:t>However, it is typically less than 1% of 1-2 CPU’s</a:t>
            </a:r>
            <a:endParaRPr lang="en-US" i="1" dirty="0"/>
          </a:p>
          <a:p>
            <a:pPr lvl="1"/>
            <a:r>
              <a:rPr lang="en-US" dirty="0"/>
              <a:t>Performance Monitor uses about 100 -150 MB of RAM</a:t>
            </a:r>
          </a:p>
          <a:p>
            <a:pPr lvl="1"/>
            <a:r>
              <a:rPr lang="en-US" dirty="0"/>
              <a:t>Typically 64 kb - 256 kb is written to the log file per sample</a:t>
            </a:r>
          </a:p>
          <a:p>
            <a:pPr lvl="1"/>
            <a:r>
              <a:rPr lang="en-US" dirty="0"/>
              <a:t>Depends on the sample interval, duration, and number of counter instances</a:t>
            </a:r>
          </a:p>
          <a:p>
            <a:r>
              <a:rPr lang="en-US" dirty="0"/>
              <a:t>To minimize the impact:</a:t>
            </a:r>
          </a:p>
          <a:p>
            <a:pPr lvl="1"/>
            <a:r>
              <a:rPr lang="en-US" dirty="0"/>
              <a:t>Avoid logging the </a:t>
            </a:r>
            <a:r>
              <a:rPr lang="en-US" b="1" dirty="0"/>
              <a:t>\Thread(*)\* object</a:t>
            </a:r>
          </a:p>
          <a:p>
            <a:pPr lvl="1"/>
            <a:r>
              <a:rPr lang="en-US" dirty="0"/>
              <a:t>Use </a:t>
            </a:r>
            <a:r>
              <a:rPr lang="en-US" b="1" dirty="0">
                <a:solidFill>
                  <a:srgbClr val="0070C0"/>
                </a:solidFill>
              </a:rPr>
              <a:t>counters</a:t>
            </a:r>
            <a:r>
              <a:rPr lang="en-US" dirty="0"/>
              <a:t> instead of entire </a:t>
            </a:r>
            <a:r>
              <a:rPr lang="en-US" b="1" dirty="0">
                <a:solidFill>
                  <a:srgbClr val="FF0000"/>
                </a:solidFill>
              </a:rPr>
              <a:t>objects</a:t>
            </a:r>
          </a:p>
          <a:p>
            <a:pPr lvl="1"/>
            <a:r>
              <a:rPr lang="en-US" dirty="0"/>
              <a:t>Log only the data that you need</a:t>
            </a:r>
          </a:p>
          <a:p>
            <a:pPr lvl="1"/>
            <a:r>
              <a:rPr lang="en-US" dirty="0"/>
              <a:t>Consider setting sample rates around 15 seconds rather than 1 seconds per sample, this helps keep the impact under 3% of CPU</a:t>
            </a:r>
          </a:p>
        </p:txBody>
      </p:sp>
      <p:sp>
        <p:nvSpPr>
          <p:cNvPr id="674818" name="Rectangle 2"/>
          <p:cNvSpPr>
            <a:spLocks noGrp="1" noChangeArrowheads="1"/>
          </p:cNvSpPr>
          <p:nvPr>
            <p:ph type="title"/>
          </p:nvPr>
        </p:nvSpPr>
        <p:spPr/>
        <p:txBody>
          <a:bodyPr/>
          <a:lstStyle/>
          <a:p>
            <a:r>
              <a:rPr lang="en-US" dirty="0"/>
              <a:t>Impact of Capturing Counter Data</a:t>
            </a:r>
          </a:p>
        </p:txBody>
      </p:sp>
    </p:spTree>
    <p:extLst>
      <p:ext uri="{BB962C8B-B14F-4D97-AF65-F5344CB8AC3E}">
        <p14:creationId xmlns:p14="http://schemas.microsoft.com/office/powerpoint/2010/main" val="395348318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name="HIDDEN - Slide1409">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861219"/>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HIDDEN - Slide11">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C691F60-425C-42A5-9655-84F756D08666}"/>
              </a:ext>
            </a:extLst>
          </p:cNvPr>
          <p:cNvSpPr>
            <a:spLocks noGrp="1"/>
          </p:cNvSpPr>
          <p:nvPr>
            <p:ph type="body" sz="quarter" idx="10"/>
          </p:nvPr>
        </p:nvSpPr>
        <p:spPr/>
        <p:txBody>
          <a:bodyPr numCol="1"/>
          <a:lstStyle/>
          <a:p>
            <a:pPr marL="571500" indent="-571500">
              <a:buFont typeface="Arial" panose="020B0604020202020204" pitchFamily="34" charset="0"/>
              <a:buChar char="•"/>
            </a:pPr>
            <a:r>
              <a:rPr lang="en-US" sz="2800"/>
              <a:t>Start and add-remove Counter</a:t>
            </a:r>
          </a:p>
          <a:p>
            <a:pPr marL="571500" indent="-571500">
              <a:buFont typeface="Arial" panose="020B0604020202020204" pitchFamily="34" charset="0"/>
              <a:buChar char="•"/>
            </a:pPr>
            <a:r>
              <a:rPr lang="en-US" sz="2800"/>
              <a:t>Manipulations with counters</a:t>
            </a:r>
          </a:p>
          <a:p>
            <a:pPr marL="571500" indent="-571500">
              <a:buFont typeface="Arial" panose="020B0604020202020204" pitchFamily="34" charset="0"/>
              <a:buChar char="•"/>
            </a:pPr>
            <a:r>
              <a:rPr lang="en-US" sz="2800"/>
              <a:t>Counter views</a:t>
            </a:r>
            <a:endParaRPr lang="en-US" sz="2800" dirty="0"/>
          </a:p>
        </p:txBody>
      </p:sp>
      <p:sp>
        <p:nvSpPr>
          <p:cNvPr id="2" name="Title 1">
            <a:extLst>
              <a:ext uri="{FF2B5EF4-FFF2-40B4-BE49-F238E27FC236}">
                <a16:creationId xmlns:a16="http://schemas.microsoft.com/office/drawing/2014/main" id="{0D571322-9F37-477D-9B5B-EBF49D8B1DE4}"/>
              </a:ext>
            </a:extLst>
          </p:cNvPr>
          <p:cNvSpPr>
            <a:spLocks noGrp="1"/>
          </p:cNvSpPr>
          <p:nvPr>
            <p:ph type="title"/>
          </p:nvPr>
        </p:nvSpPr>
        <p:spPr/>
        <p:txBody>
          <a:bodyPr/>
          <a:lstStyle/>
          <a:p>
            <a:r>
              <a:rPr lang="en-US">
                <a:solidFill>
                  <a:srgbClr val="0078D7"/>
                </a:solidFill>
              </a:rPr>
              <a:t>Learnings covered in this Unit</a:t>
            </a:r>
            <a:endParaRPr lang="en-US" dirty="0">
              <a:solidFill>
                <a:srgbClr val="0078D7"/>
              </a:solidFill>
            </a:endParaRPr>
          </a:p>
        </p:txBody>
      </p:sp>
    </p:spTree>
    <p:extLst>
      <p:ext uri="{BB962C8B-B14F-4D97-AF65-F5344CB8AC3E}">
        <p14:creationId xmlns:p14="http://schemas.microsoft.com/office/powerpoint/2010/main" val="126960468"/>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name="HIDDEN - Slide1410">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BC6F63-616D-478D-A91D-8B071350BF64}"/>
              </a:ext>
            </a:extLst>
          </p:cNvPr>
          <p:cNvSpPr>
            <a:spLocks noGrp="1"/>
          </p:cNvSpPr>
          <p:nvPr>
            <p:ph type="title"/>
          </p:nvPr>
        </p:nvSpPr>
        <p:spPr>
          <a:xfrm>
            <a:off x="269239" y="2084172"/>
            <a:ext cx="11653523" cy="2139688"/>
          </a:xfrm>
        </p:spPr>
        <p:txBody>
          <a:bodyPr/>
          <a:lstStyle/>
          <a:p>
            <a:r>
              <a:rPr lang="en-US"/>
              <a:t>Tuning Log File Fomrat and Sample Interval</a:t>
            </a:r>
            <a:endParaRPr lang="en-US" dirty="0"/>
          </a:p>
        </p:txBody>
      </p:sp>
    </p:spTree>
    <p:extLst>
      <p:ext uri="{BB962C8B-B14F-4D97-AF65-F5344CB8AC3E}">
        <p14:creationId xmlns:p14="http://schemas.microsoft.com/office/powerpoint/2010/main" val="3779256083"/>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9" name="Rectangle 3"/>
          <p:cNvSpPr>
            <a:spLocks noGrp="1" noChangeArrowheads="1"/>
          </p:cNvSpPr>
          <p:nvPr>
            <p:ph type="body" sz="quarter" idx="10"/>
          </p:nvPr>
        </p:nvSpPr>
        <p:spPr>
          <a:xfrm>
            <a:off x="269239" y="1189177"/>
            <a:ext cx="11653523" cy="1465016"/>
          </a:xfrm>
        </p:spPr>
        <p:txBody>
          <a:bodyPr/>
          <a:lstStyle/>
          <a:p>
            <a:r>
              <a:rPr lang="en-US" sz="2400" dirty="0"/>
              <a:t>You can choose from several file formats for the log. The next slide describes the options:</a:t>
            </a:r>
          </a:p>
          <a:p>
            <a:pPr lvl="1"/>
            <a:r>
              <a:rPr lang="en-US" sz="2000" dirty="0"/>
              <a:t>Expand </a:t>
            </a:r>
            <a:r>
              <a:rPr lang="en-US" sz="2000" b="1" dirty="0"/>
              <a:t>Data Collector Sets</a:t>
            </a:r>
            <a:r>
              <a:rPr lang="en-US" sz="2000" dirty="0"/>
              <a:t>, right-click the </a:t>
            </a:r>
            <a:r>
              <a:rPr lang="en-US" sz="2000" b="1" dirty="0"/>
              <a:t>Data Collector</a:t>
            </a:r>
            <a:r>
              <a:rPr lang="en-US" sz="2000" dirty="0"/>
              <a:t>, select </a:t>
            </a:r>
            <a:r>
              <a:rPr lang="en-US" sz="2000" b="1" dirty="0"/>
              <a:t>Properties</a:t>
            </a:r>
            <a:r>
              <a:rPr lang="en-US" sz="2000" dirty="0"/>
              <a:t>, select a </a:t>
            </a:r>
            <a:r>
              <a:rPr lang="en-US" sz="2000" b="1" dirty="0"/>
              <a:t>Log format</a:t>
            </a:r>
            <a:r>
              <a:rPr lang="en-US" sz="2000" dirty="0"/>
              <a:t>, and then click </a:t>
            </a:r>
            <a:r>
              <a:rPr lang="en-US" sz="2000" b="1" dirty="0"/>
              <a:t>OK</a:t>
            </a:r>
            <a:r>
              <a:rPr lang="en-US" sz="2000" dirty="0"/>
              <a:t>.</a:t>
            </a:r>
          </a:p>
        </p:txBody>
      </p:sp>
      <p:sp>
        <p:nvSpPr>
          <p:cNvPr id="674818" name="Rectangle 2"/>
          <p:cNvSpPr>
            <a:spLocks noGrp="1" noChangeArrowheads="1"/>
          </p:cNvSpPr>
          <p:nvPr>
            <p:ph type="title"/>
          </p:nvPr>
        </p:nvSpPr>
        <p:spPr/>
        <p:txBody>
          <a:bodyPr/>
          <a:lstStyle/>
          <a:p>
            <a:r>
              <a:rPr lang="en-US" dirty="0"/>
              <a:t>Selecting the Counter Log File Format</a:t>
            </a:r>
          </a:p>
        </p:txBody>
      </p:sp>
      <p:pic>
        <p:nvPicPr>
          <p:cNvPr id="2" name="Picture 1"/>
          <p:cNvPicPr>
            <a:picLocks noChangeAspect="1"/>
          </p:cNvPicPr>
          <p:nvPr/>
        </p:nvPicPr>
        <p:blipFill>
          <a:blip r:embed="rId3"/>
          <a:stretch>
            <a:fillRect/>
          </a:stretch>
        </p:blipFill>
        <p:spPr>
          <a:xfrm>
            <a:off x="427900" y="2694395"/>
            <a:ext cx="7826666" cy="4163120"/>
          </a:xfrm>
          <a:prstGeom prst="rect">
            <a:avLst/>
          </a:prstGeom>
        </p:spPr>
      </p:pic>
      <p:sp>
        <p:nvSpPr>
          <p:cNvPr id="16" name="Rectangle 15"/>
          <p:cNvSpPr/>
          <p:nvPr/>
        </p:nvSpPr>
        <p:spPr bwMode="auto">
          <a:xfrm>
            <a:off x="2913335" y="3771851"/>
            <a:ext cx="4339533" cy="221485"/>
          </a:xfrm>
          <a:prstGeom prst="rect">
            <a:avLst/>
          </a:prstGeom>
          <a:noFill/>
          <a:ln w="38100" cap="flat" cmpd="sng" algn="ctr">
            <a:solidFill>
              <a:srgbClr val="00B05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sp>
        <p:nvSpPr>
          <p:cNvPr id="17" name="Rectangle 16"/>
          <p:cNvSpPr/>
          <p:nvPr/>
        </p:nvSpPr>
        <p:spPr bwMode="auto">
          <a:xfrm>
            <a:off x="6523900" y="4177707"/>
            <a:ext cx="1173333" cy="320248"/>
          </a:xfrm>
          <a:prstGeom prst="rect">
            <a:avLst/>
          </a:prstGeom>
          <a:noFill/>
          <a:ln w="38100" cap="flat" cmpd="sng" algn="ctr">
            <a:solidFill>
              <a:srgbClr val="00B05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cxnSp>
        <p:nvCxnSpPr>
          <p:cNvPr id="20" name="Straight Arrow Connector 19"/>
          <p:cNvCxnSpPr>
            <a:stCxn id="16" idx="2"/>
            <a:endCxn id="17" idx="1"/>
          </p:cNvCxnSpPr>
          <p:nvPr/>
        </p:nvCxnSpPr>
        <p:spPr bwMode="auto">
          <a:xfrm>
            <a:off x="5083102" y="3993336"/>
            <a:ext cx="1440797" cy="344495"/>
          </a:xfrm>
          <a:prstGeom prst="straightConnector1">
            <a:avLst/>
          </a:prstGeom>
          <a:solidFill>
            <a:schemeClr val="bg1"/>
          </a:solidFill>
          <a:ln w="38100" cap="flat" cmpd="sng" algn="ctr">
            <a:solidFill>
              <a:srgbClr val="00B050"/>
            </a:solidFill>
            <a:prstDash val="solid"/>
            <a:round/>
            <a:headEnd type="none" w="med" len="med"/>
            <a:tailEnd type="arrow"/>
          </a:ln>
          <a:effectLst/>
        </p:spPr>
      </p:cxnSp>
      <p:pic>
        <p:nvPicPr>
          <p:cNvPr id="5" name="Picture 4"/>
          <p:cNvPicPr>
            <a:picLocks noChangeAspect="1"/>
          </p:cNvPicPr>
          <p:nvPr/>
        </p:nvPicPr>
        <p:blipFill>
          <a:blip r:embed="rId4"/>
          <a:stretch>
            <a:fillRect/>
          </a:stretch>
        </p:blipFill>
        <p:spPr>
          <a:xfrm>
            <a:off x="8425350" y="2641770"/>
            <a:ext cx="3461850" cy="4215745"/>
          </a:xfrm>
          <a:prstGeom prst="rect">
            <a:avLst/>
          </a:prstGeom>
        </p:spPr>
      </p:pic>
      <p:cxnSp>
        <p:nvCxnSpPr>
          <p:cNvPr id="22" name="Straight Arrow Connector 21"/>
          <p:cNvCxnSpPr>
            <a:stCxn id="17" idx="3"/>
          </p:cNvCxnSpPr>
          <p:nvPr/>
        </p:nvCxnSpPr>
        <p:spPr bwMode="auto">
          <a:xfrm>
            <a:off x="7697232" y="4337832"/>
            <a:ext cx="898727" cy="1418397"/>
          </a:xfrm>
          <a:prstGeom prst="straightConnector1">
            <a:avLst/>
          </a:prstGeom>
          <a:solidFill>
            <a:schemeClr val="bg1"/>
          </a:solidFill>
          <a:ln w="38100" cap="flat" cmpd="sng" algn="ctr">
            <a:solidFill>
              <a:srgbClr val="00B050"/>
            </a:solidFill>
            <a:prstDash val="solid"/>
            <a:round/>
            <a:headEnd type="none" w="med" len="med"/>
            <a:tailEnd type="arrow"/>
          </a:ln>
          <a:effectLst/>
        </p:spPr>
      </p:cxnSp>
      <p:sp>
        <p:nvSpPr>
          <p:cNvPr id="25" name="Rectangle 24"/>
          <p:cNvSpPr/>
          <p:nvPr/>
        </p:nvSpPr>
        <p:spPr bwMode="auto">
          <a:xfrm>
            <a:off x="8595960" y="5756228"/>
            <a:ext cx="1125494" cy="118639"/>
          </a:xfrm>
          <a:prstGeom prst="rect">
            <a:avLst/>
          </a:prstGeom>
          <a:noFill/>
          <a:ln w="38100" cap="flat" cmpd="sng" algn="ctr">
            <a:solidFill>
              <a:srgbClr val="00B05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spTree>
    <p:extLst>
      <p:ext uri="{BB962C8B-B14F-4D97-AF65-F5344CB8AC3E}">
        <p14:creationId xmlns:p14="http://schemas.microsoft.com/office/powerpoint/2010/main" val="195738779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9" name="Rectangle 3"/>
          <p:cNvSpPr>
            <a:spLocks noGrp="1" noChangeArrowheads="1"/>
          </p:cNvSpPr>
          <p:nvPr>
            <p:ph type="body" sz="quarter" idx="10"/>
          </p:nvPr>
        </p:nvSpPr>
        <p:spPr/>
        <p:txBody>
          <a:bodyPr/>
          <a:lstStyle/>
          <a:p>
            <a:r>
              <a:rPr lang="en-US" dirty="0"/>
              <a:t>Binary (.</a:t>
            </a:r>
            <a:r>
              <a:rPr lang="en-US" dirty="0" err="1"/>
              <a:t>blg</a:t>
            </a:r>
            <a:r>
              <a:rPr lang="en-US" dirty="0"/>
              <a:t>):</a:t>
            </a:r>
          </a:p>
          <a:p>
            <a:pPr lvl="1"/>
            <a:r>
              <a:rPr lang="en-US" i="1" dirty="0"/>
              <a:t>Default and is the recommended format to use over .CSV and SQL</a:t>
            </a:r>
          </a:p>
          <a:p>
            <a:pPr lvl="1"/>
            <a:r>
              <a:rPr lang="en-US" dirty="0"/>
              <a:t>Very portable</a:t>
            </a:r>
          </a:p>
          <a:p>
            <a:pPr lvl="1"/>
            <a:r>
              <a:rPr lang="en-US" dirty="0"/>
              <a:t>Can log new </a:t>
            </a:r>
            <a:r>
              <a:rPr lang="en-US"/>
              <a:t>process counter instances</a:t>
            </a:r>
            <a:endParaRPr lang="en-US" dirty="0"/>
          </a:p>
          <a:p>
            <a:pPr lvl="1"/>
            <a:r>
              <a:rPr lang="en-US" dirty="0"/>
              <a:t>Can be </a:t>
            </a:r>
            <a:r>
              <a:rPr lang="en-US" dirty="0" err="1"/>
              <a:t>relogged</a:t>
            </a:r>
            <a:r>
              <a:rPr lang="en-US" dirty="0"/>
              <a:t> to .CSV files if required</a:t>
            </a:r>
          </a:p>
          <a:p>
            <a:r>
              <a:rPr lang="en-US" dirty="0"/>
              <a:t>Comma-separated values (.</a:t>
            </a:r>
            <a:r>
              <a:rPr lang="en-US" dirty="0" err="1"/>
              <a:t>csv</a:t>
            </a:r>
            <a:r>
              <a:rPr lang="en-US" dirty="0"/>
              <a:t>) and tab-separated values (.</a:t>
            </a:r>
            <a:r>
              <a:rPr lang="en-US" dirty="0" err="1"/>
              <a:t>tsv</a:t>
            </a:r>
            <a:r>
              <a:rPr lang="en-US" dirty="0"/>
              <a:t>):</a:t>
            </a:r>
          </a:p>
          <a:p>
            <a:pPr lvl="1"/>
            <a:r>
              <a:rPr lang="en-US" dirty="0"/>
              <a:t>File size is smaller than in binary format</a:t>
            </a:r>
          </a:p>
          <a:p>
            <a:pPr lvl="1"/>
            <a:r>
              <a:rPr lang="en-US" dirty="0"/>
              <a:t>CSV logs cannot log process instances that occur after the log starts. For example: Cluster disks that failover to the another node</a:t>
            </a:r>
          </a:p>
          <a:p>
            <a:pPr lvl="1"/>
            <a:r>
              <a:rPr lang="en-US" dirty="0"/>
              <a:t>Easy to parse with other tools</a:t>
            </a:r>
          </a:p>
        </p:txBody>
      </p:sp>
      <p:sp>
        <p:nvSpPr>
          <p:cNvPr id="674818" name="Rectangle 2"/>
          <p:cNvSpPr>
            <a:spLocks noGrp="1" noChangeArrowheads="1"/>
          </p:cNvSpPr>
          <p:nvPr>
            <p:ph type="title"/>
          </p:nvPr>
        </p:nvSpPr>
        <p:spPr/>
        <p:txBody>
          <a:bodyPr/>
          <a:lstStyle/>
          <a:p>
            <a:r>
              <a:rPr lang="en-US" dirty="0"/>
              <a:t>Capture File Formats</a:t>
            </a:r>
          </a:p>
        </p:txBody>
      </p:sp>
    </p:spTree>
    <p:extLst>
      <p:ext uri="{BB962C8B-B14F-4D97-AF65-F5344CB8AC3E}">
        <p14:creationId xmlns:p14="http://schemas.microsoft.com/office/powerpoint/2010/main" val="252032498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9" name="Rectangle 3"/>
          <p:cNvSpPr>
            <a:spLocks noGrp="1" noChangeArrowheads="1"/>
          </p:cNvSpPr>
          <p:nvPr>
            <p:ph type="body" sz="quarter" idx="10"/>
          </p:nvPr>
        </p:nvSpPr>
        <p:spPr/>
        <p:txBody>
          <a:bodyPr/>
          <a:lstStyle/>
          <a:p>
            <a:r>
              <a:rPr lang="en-US" dirty="0"/>
              <a:t>SQL Server database:</a:t>
            </a:r>
          </a:p>
          <a:p>
            <a:pPr lvl="1"/>
            <a:r>
              <a:rPr lang="en-US" dirty="0"/>
              <a:t>Useful for SQL Reporting Services and for other analyzers</a:t>
            </a:r>
          </a:p>
          <a:p>
            <a:pPr lvl="1"/>
            <a:r>
              <a:rPr lang="en-US" dirty="0"/>
              <a:t>Requires that you know how to use and access SQL databases</a:t>
            </a:r>
          </a:p>
          <a:p>
            <a:pPr lvl="1"/>
            <a:r>
              <a:rPr lang="en-US" dirty="0"/>
              <a:t>Can capture new process instances</a:t>
            </a:r>
          </a:p>
        </p:txBody>
      </p:sp>
      <p:sp>
        <p:nvSpPr>
          <p:cNvPr id="674818" name="Rectangle 2"/>
          <p:cNvSpPr>
            <a:spLocks noGrp="1" noChangeArrowheads="1"/>
          </p:cNvSpPr>
          <p:nvPr>
            <p:ph type="title"/>
          </p:nvPr>
        </p:nvSpPr>
        <p:spPr/>
        <p:txBody>
          <a:bodyPr/>
          <a:lstStyle/>
          <a:p>
            <a:r>
              <a:rPr lang="en-US" dirty="0"/>
              <a:t>Capture File Formats (continued)</a:t>
            </a:r>
          </a:p>
        </p:txBody>
      </p:sp>
    </p:spTree>
    <p:extLst>
      <p:ext uri="{BB962C8B-B14F-4D97-AF65-F5344CB8AC3E}">
        <p14:creationId xmlns:p14="http://schemas.microsoft.com/office/powerpoint/2010/main" val="64309439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type="body" sz="quarter" idx="10"/>
          </p:nvPr>
        </p:nvSpPr>
        <p:spPr>
          <a:xfrm>
            <a:off x="269239" y="1189177"/>
            <a:ext cx="11653523" cy="1803571"/>
          </a:xfrm>
        </p:spPr>
        <p:txBody>
          <a:bodyPr/>
          <a:lstStyle/>
          <a:p>
            <a:pPr marL="457112" indent="-457112">
              <a:buFont typeface="+mj-lt"/>
              <a:buAutoNum type="arabicPeriod"/>
            </a:pPr>
            <a:r>
              <a:rPr lang="en-US" sz="2400" dirty="0"/>
              <a:t>Expand </a:t>
            </a:r>
            <a:r>
              <a:rPr lang="en-US" sz="2400" b="1" dirty="0"/>
              <a:t>Data Collector Sets</a:t>
            </a:r>
          </a:p>
          <a:p>
            <a:pPr marL="457112" indent="-457112">
              <a:buFont typeface="+mj-lt"/>
              <a:buAutoNum type="arabicPeriod"/>
            </a:pPr>
            <a:r>
              <a:rPr lang="en-US" sz="2400" dirty="0"/>
              <a:t>Right-click the </a:t>
            </a:r>
            <a:r>
              <a:rPr lang="en-US" sz="2400" b="1" dirty="0"/>
              <a:t>Data Collector </a:t>
            </a:r>
            <a:r>
              <a:rPr lang="en-US" sz="2400" dirty="0"/>
              <a:t>and select </a:t>
            </a:r>
            <a:r>
              <a:rPr lang="en-US" sz="2400" b="1" dirty="0"/>
              <a:t>Properties</a:t>
            </a:r>
          </a:p>
          <a:p>
            <a:pPr marL="457112" indent="-457112">
              <a:buFont typeface="+mj-lt"/>
              <a:buAutoNum type="arabicPeriod"/>
            </a:pPr>
            <a:r>
              <a:rPr lang="en-US" sz="2400" dirty="0"/>
              <a:t>Enter a value in the </a:t>
            </a:r>
            <a:r>
              <a:rPr lang="en-US" sz="2400" b="1" dirty="0"/>
              <a:t>Sample interval </a:t>
            </a:r>
            <a:r>
              <a:rPr lang="en-US" sz="2400" dirty="0"/>
              <a:t>field</a:t>
            </a:r>
          </a:p>
          <a:p>
            <a:pPr marL="457112" indent="-457112">
              <a:buFont typeface="+mj-lt"/>
              <a:buAutoNum type="arabicPeriod"/>
            </a:pPr>
            <a:r>
              <a:rPr lang="en-US" sz="2400" dirty="0"/>
              <a:t>Click </a:t>
            </a:r>
            <a:r>
              <a:rPr lang="en-US" sz="2400" b="1" dirty="0"/>
              <a:t>OK</a:t>
            </a:r>
          </a:p>
        </p:txBody>
      </p:sp>
      <p:sp>
        <p:nvSpPr>
          <p:cNvPr id="674818" name="Rectangle 2"/>
          <p:cNvSpPr>
            <a:spLocks noGrp="1" noChangeArrowheads="1"/>
          </p:cNvSpPr>
          <p:nvPr>
            <p:ph type="title"/>
          </p:nvPr>
        </p:nvSpPr>
        <p:spPr/>
        <p:txBody>
          <a:bodyPr/>
          <a:lstStyle/>
          <a:p>
            <a:r>
              <a:rPr lang="en-US" dirty="0"/>
              <a:t>Selecting the Sample Interval</a:t>
            </a:r>
          </a:p>
        </p:txBody>
      </p:sp>
      <p:pic>
        <p:nvPicPr>
          <p:cNvPr id="16" name="Picture 15"/>
          <p:cNvPicPr>
            <a:picLocks noChangeAspect="1"/>
          </p:cNvPicPr>
          <p:nvPr/>
        </p:nvPicPr>
        <p:blipFill>
          <a:blip r:embed="rId3"/>
          <a:stretch>
            <a:fillRect/>
          </a:stretch>
        </p:blipFill>
        <p:spPr>
          <a:xfrm>
            <a:off x="508165" y="2965180"/>
            <a:ext cx="7318503" cy="3892820"/>
          </a:xfrm>
          <a:prstGeom prst="rect">
            <a:avLst/>
          </a:prstGeom>
        </p:spPr>
      </p:pic>
      <p:sp>
        <p:nvSpPr>
          <p:cNvPr id="17" name="Rectangle 16"/>
          <p:cNvSpPr/>
          <p:nvPr/>
        </p:nvSpPr>
        <p:spPr bwMode="auto">
          <a:xfrm>
            <a:off x="2802121" y="4008061"/>
            <a:ext cx="4057780" cy="169180"/>
          </a:xfrm>
          <a:prstGeom prst="rect">
            <a:avLst/>
          </a:prstGeom>
          <a:noFill/>
          <a:ln w="38100" cap="flat" cmpd="sng" algn="ctr">
            <a:solidFill>
              <a:srgbClr val="00B05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sp>
        <p:nvSpPr>
          <p:cNvPr id="21" name="Rectangle 20"/>
          <p:cNvSpPr/>
          <p:nvPr/>
        </p:nvSpPr>
        <p:spPr bwMode="auto">
          <a:xfrm>
            <a:off x="6311324" y="4374461"/>
            <a:ext cx="1097152" cy="244620"/>
          </a:xfrm>
          <a:prstGeom prst="rect">
            <a:avLst/>
          </a:prstGeom>
          <a:noFill/>
          <a:ln w="38100" cap="flat" cmpd="sng" algn="ctr">
            <a:solidFill>
              <a:srgbClr val="00B05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cxnSp>
        <p:nvCxnSpPr>
          <p:cNvPr id="22" name="Straight Arrow Connector 21"/>
          <p:cNvCxnSpPr>
            <a:stCxn id="17" idx="2"/>
            <a:endCxn id="21" idx="1"/>
          </p:cNvCxnSpPr>
          <p:nvPr/>
        </p:nvCxnSpPr>
        <p:spPr bwMode="auto">
          <a:xfrm>
            <a:off x="4831011" y="4177242"/>
            <a:ext cx="1480314" cy="319530"/>
          </a:xfrm>
          <a:prstGeom prst="straightConnector1">
            <a:avLst/>
          </a:prstGeom>
          <a:solidFill>
            <a:schemeClr val="bg1"/>
          </a:solidFill>
          <a:ln w="38100" cap="flat" cmpd="sng" algn="ctr">
            <a:solidFill>
              <a:srgbClr val="00B050"/>
            </a:solidFill>
            <a:prstDash val="solid"/>
            <a:round/>
            <a:headEnd type="none" w="med" len="med"/>
            <a:tailEnd type="arrow"/>
          </a:ln>
          <a:effectLst/>
        </p:spPr>
      </p:cxnSp>
      <p:pic>
        <p:nvPicPr>
          <p:cNvPr id="2" name="Picture 1"/>
          <p:cNvPicPr>
            <a:picLocks noChangeAspect="1"/>
          </p:cNvPicPr>
          <p:nvPr/>
        </p:nvPicPr>
        <p:blipFill>
          <a:blip r:embed="rId4"/>
          <a:stretch>
            <a:fillRect/>
          </a:stretch>
        </p:blipFill>
        <p:spPr>
          <a:xfrm>
            <a:off x="8307258" y="2964694"/>
            <a:ext cx="3217574" cy="3912506"/>
          </a:xfrm>
          <a:prstGeom prst="rect">
            <a:avLst/>
          </a:prstGeom>
        </p:spPr>
      </p:pic>
      <p:cxnSp>
        <p:nvCxnSpPr>
          <p:cNvPr id="26" name="Straight Arrow Connector 25"/>
          <p:cNvCxnSpPr>
            <a:stCxn id="21" idx="3"/>
            <a:endCxn id="27" idx="1"/>
          </p:cNvCxnSpPr>
          <p:nvPr/>
        </p:nvCxnSpPr>
        <p:spPr bwMode="auto">
          <a:xfrm>
            <a:off x="7408477" y="4496771"/>
            <a:ext cx="989133" cy="1298984"/>
          </a:xfrm>
          <a:prstGeom prst="straightConnector1">
            <a:avLst/>
          </a:prstGeom>
          <a:solidFill>
            <a:schemeClr val="bg1"/>
          </a:solidFill>
          <a:ln w="38100" cap="flat" cmpd="sng" algn="ctr">
            <a:solidFill>
              <a:srgbClr val="00B050"/>
            </a:solidFill>
            <a:prstDash val="solid"/>
            <a:round/>
            <a:headEnd type="none" w="med" len="med"/>
            <a:tailEnd type="arrow"/>
          </a:ln>
          <a:effectLst/>
        </p:spPr>
      </p:cxnSp>
      <p:sp>
        <p:nvSpPr>
          <p:cNvPr id="27" name="Rectangle 26"/>
          <p:cNvSpPr/>
          <p:nvPr/>
        </p:nvSpPr>
        <p:spPr bwMode="auto">
          <a:xfrm>
            <a:off x="8397609" y="5584405"/>
            <a:ext cx="1782808" cy="422699"/>
          </a:xfrm>
          <a:prstGeom prst="rect">
            <a:avLst/>
          </a:prstGeom>
          <a:noFill/>
          <a:ln w="38100" cap="flat" cmpd="sng" algn="ctr">
            <a:solidFill>
              <a:srgbClr val="00B05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spTree>
    <p:extLst>
      <p:ext uri="{BB962C8B-B14F-4D97-AF65-F5344CB8AC3E}">
        <p14:creationId xmlns:p14="http://schemas.microsoft.com/office/powerpoint/2010/main" val="339892451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9" name="Rectangle 3"/>
          <p:cNvSpPr>
            <a:spLocks noGrp="1" noChangeArrowheads="1"/>
          </p:cNvSpPr>
          <p:nvPr>
            <p:ph type="body" sz="quarter" idx="10"/>
          </p:nvPr>
        </p:nvSpPr>
        <p:spPr/>
        <p:txBody>
          <a:bodyPr/>
          <a:lstStyle/>
          <a:p>
            <a:r>
              <a:rPr lang="en-US" i="1" dirty="0"/>
              <a:t>Sample interval</a:t>
            </a:r>
            <a:r>
              <a:rPr lang="en-US" dirty="0"/>
              <a:t>: Determines how often you log the data</a:t>
            </a:r>
          </a:p>
          <a:p>
            <a:pPr lvl="1"/>
            <a:r>
              <a:rPr lang="en-US" dirty="0"/>
              <a:t>Some counters provide only a point in time value. For details, see the counter descriptions</a:t>
            </a:r>
          </a:p>
          <a:p>
            <a:r>
              <a:rPr lang="en-US" dirty="0"/>
              <a:t>Considerations:</a:t>
            </a:r>
          </a:p>
          <a:p>
            <a:pPr lvl="1"/>
            <a:r>
              <a:rPr lang="en-US" dirty="0"/>
              <a:t>A small sample interval results in a large file, perhaps a very large file, which can be difficult to use</a:t>
            </a:r>
          </a:p>
          <a:p>
            <a:pPr lvl="1"/>
            <a:r>
              <a:rPr lang="en-US" dirty="0"/>
              <a:t>A large sample interval can result in too few data points, which are statistically unreliable</a:t>
            </a:r>
          </a:p>
          <a:p>
            <a:pPr lvl="1"/>
            <a:r>
              <a:rPr lang="en-US" dirty="0"/>
              <a:t>Too many samples can result in a high density capture, which may not display high and low points on the graph until zoomed</a:t>
            </a:r>
          </a:p>
          <a:p>
            <a:r>
              <a:rPr lang="en-US" dirty="0"/>
              <a:t>As a starting point, divide the overall time by 1000</a:t>
            </a:r>
          </a:p>
          <a:p>
            <a:pPr lvl="1"/>
            <a:r>
              <a:rPr lang="en-US" dirty="0"/>
              <a:t>1000 data points fit well into the Performance Monitor chart</a:t>
            </a:r>
          </a:p>
          <a:p>
            <a:pPr lvl="1"/>
            <a:r>
              <a:rPr lang="en-US" dirty="0"/>
              <a:t>Example: 24 hours / 1000 = 1 minutes, 16 seconds</a:t>
            </a:r>
          </a:p>
          <a:p>
            <a:pPr lvl="1"/>
            <a:r>
              <a:rPr lang="en-US" dirty="0"/>
              <a:t>Example: 20 minutes / 1000 = 1.2 seconds</a:t>
            </a:r>
          </a:p>
        </p:txBody>
      </p:sp>
      <p:sp>
        <p:nvSpPr>
          <p:cNvPr id="674818" name="Rectangle 2"/>
          <p:cNvSpPr>
            <a:spLocks noGrp="1" noChangeArrowheads="1"/>
          </p:cNvSpPr>
          <p:nvPr>
            <p:ph type="title"/>
          </p:nvPr>
        </p:nvSpPr>
        <p:spPr/>
        <p:txBody>
          <a:bodyPr/>
          <a:lstStyle/>
          <a:p>
            <a:r>
              <a:rPr lang="en-US"/>
              <a:t>Choosing a Sample Interval</a:t>
            </a:r>
            <a:endParaRPr lang="en-US" dirty="0"/>
          </a:p>
        </p:txBody>
      </p:sp>
    </p:spTree>
    <p:extLst>
      <p:ext uri="{BB962C8B-B14F-4D97-AF65-F5344CB8AC3E}">
        <p14:creationId xmlns:p14="http://schemas.microsoft.com/office/powerpoint/2010/main" val="219222710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name="HIDDEN - Slide1416">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2979552"/>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name="HIDDEN - Slide1417">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BC6F63-616D-478D-A91D-8B071350BF64}"/>
              </a:ext>
            </a:extLst>
          </p:cNvPr>
          <p:cNvSpPr>
            <a:spLocks noGrp="1"/>
          </p:cNvSpPr>
          <p:nvPr>
            <p:ph type="title"/>
          </p:nvPr>
        </p:nvSpPr>
        <p:spPr/>
        <p:txBody>
          <a:bodyPr/>
          <a:lstStyle/>
          <a:p>
            <a:r>
              <a:rPr lang="en-US"/>
              <a:t>Scheduling a Counter Log</a:t>
            </a:r>
            <a:endParaRPr lang="en-US" dirty="0"/>
          </a:p>
        </p:txBody>
      </p:sp>
    </p:spTree>
    <p:extLst>
      <p:ext uri="{BB962C8B-B14F-4D97-AF65-F5344CB8AC3E}">
        <p14:creationId xmlns:p14="http://schemas.microsoft.com/office/powerpoint/2010/main" val="2283269860"/>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9" name="Rectangle 3"/>
          <p:cNvSpPr>
            <a:spLocks noGrp="1" noChangeArrowheads="1"/>
          </p:cNvSpPr>
          <p:nvPr>
            <p:ph type="body" sz="quarter" idx="10"/>
          </p:nvPr>
        </p:nvSpPr>
        <p:spPr>
          <a:xfrm>
            <a:off x="269239" y="1189177"/>
            <a:ext cx="11653523" cy="2527551"/>
          </a:xfrm>
        </p:spPr>
        <p:txBody>
          <a:bodyPr/>
          <a:lstStyle/>
          <a:p>
            <a:r>
              <a:rPr lang="en-US" sz="2400" dirty="0"/>
              <a:t>You can schedule when a log runs. Also, you should always set a stop condition to prevent unnecessary logging</a:t>
            </a:r>
          </a:p>
          <a:p>
            <a:pPr marL="633291" lvl="1" indent="-233318"/>
            <a:r>
              <a:rPr lang="en-US" sz="2000" dirty="0"/>
              <a:t>To set a schedule:</a:t>
            </a:r>
          </a:p>
          <a:p>
            <a:pPr lvl="2" indent="-342834">
              <a:buFont typeface="+mj-lt"/>
              <a:buAutoNum type="arabicPeriod"/>
            </a:pPr>
            <a:r>
              <a:rPr lang="en-US" sz="1800" dirty="0"/>
              <a:t>Right-click the </a:t>
            </a:r>
            <a:r>
              <a:rPr lang="en-US" sz="1800" b="1" dirty="0"/>
              <a:t>Data Collector Set </a:t>
            </a:r>
            <a:r>
              <a:rPr lang="en-US" sz="1800" dirty="0"/>
              <a:t>and select </a:t>
            </a:r>
            <a:r>
              <a:rPr lang="en-US" sz="1800" b="1" dirty="0"/>
              <a:t>Properties</a:t>
            </a:r>
          </a:p>
          <a:p>
            <a:pPr lvl="2" indent="-342834">
              <a:buFont typeface="+mj-lt"/>
              <a:buAutoNum type="arabicPeriod"/>
            </a:pPr>
            <a:r>
              <a:rPr lang="en-US" sz="1800" dirty="0"/>
              <a:t>Click </a:t>
            </a:r>
            <a:r>
              <a:rPr lang="en-US" sz="1800" b="1" dirty="0"/>
              <a:t>Schedule</a:t>
            </a:r>
            <a:r>
              <a:rPr lang="en-US" sz="1800" dirty="0"/>
              <a:t> and then specify a folder action</a:t>
            </a:r>
          </a:p>
          <a:p>
            <a:pPr marL="633291" lvl="1" indent="-233318"/>
            <a:r>
              <a:rPr lang="en-US" sz="2000" dirty="0"/>
              <a:t>To set a stop condition:</a:t>
            </a:r>
          </a:p>
          <a:p>
            <a:pPr marL="1033265" lvl="2" indent="-233318"/>
            <a:r>
              <a:rPr lang="en-US" sz="1800" dirty="0"/>
              <a:t>Click </a:t>
            </a:r>
            <a:r>
              <a:rPr lang="en-US" sz="1800" b="1" dirty="0"/>
              <a:t>Stop Condition</a:t>
            </a:r>
            <a:r>
              <a:rPr lang="en-US" sz="1800" dirty="0"/>
              <a:t>, and then specify a stop condition</a:t>
            </a:r>
          </a:p>
        </p:txBody>
      </p:sp>
      <p:sp>
        <p:nvSpPr>
          <p:cNvPr id="674818" name="Rectangle 2"/>
          <p:cNvSpPr>
            <a:spLocks noGrp="1" noChangeArrowheads="1"/>
          </p:cNvSpPr>
          <p:nvPr>
            <p:ph type="title"/>
          </p:nvPr>
        </p:nvSpPr>
        <p:spPr/>
        <p:txBody>
          <a:bodyPr/>
          <a:lstStyle/>
          <a:p>
            <a:r>
              <a:rPr lang="en-US" dirty="0"/>
              <a:t>Scheduling a Counter Log</a:t>
            </a:r>
          </a:p>
        </p:txBody>
      </p:sp>
      <p:pic>
        <p:nvPicPr>
          <p:cNvPr id="2" name="Picture 1"/>
          <p:cNvPicPr>
            <a:picLocks noChangeAspect="1"/>
          </p:cNvPicPr>
          <p:nvPr/>
        </p:nvPicPr>
        <p:blipFill>
          <a:blip r:embed="rId3"/>
          <a:stretch>
            <a:fillRect/>
          </a:stretch>
        </p:blipFill>
        <p:spPr>
          <a:xfrm>
            <a:off x="3132039" y="3732658"/>
            <a:ext cx="2740681" cy="3124856"/>
          </a:xfrm>
          <a:prstGeom prst="rect">
            <a:avLst/>
          </a:prstGeom>
        </p:spPr>
      </p:pic>
      <p:pic>
        <p:nvPicPr>
          <p:cNvPr id="3" name="Picture 2"/>
          <p:cNvPicPr>
            <a:picLocks noChangeAspect="1"/>
          </p:cNvPicPr>
          <p:nvPr/>
        </p:nvPicPr>
        <p:blipFill>
          <a:blip r:embed="rId4"/>
          <a:stretch>
            <a:fillRect/>
          </a:stretch>
        </p:blipFill>
        <p:spPr>
          <a:xfrm>
            <a:off x="4002003" y="4482612"/>
            <a:ext cx="2175092" cy="2374903"/>
          </a:xfrm>
          <a:prstGeom prst="rect">
            <a:avLst/>
          </a:prstGeom>
        </p:spPr>
      </p:pic>
      <p:pic>
        <p:nvPicPr>
          <p:cNvPr id="4" name="Picture 3"/>
          <p:cNvPicPr>
            <a:picLocks noChangeAspect="1"/>
          </p:cNvPicPr>
          <p:nvPr/>
        </p:nvPicPr>
        <p:blipFill>
          <a:blip r:embed="rId5"/>
          <a:stretch>
            <a:fillRect/>
          </a:stretch>
        </p:blipFill>
        <p:spPr>
          <a:xfrm>
            <a:off x="6279119" y="3732658"/>
            <a:ext cx="2757428" cy="3124856"/>
          </a:xfrm>
          <a:prstGeom prst="rect">
            <a:avLst/>
          </a:prstGeom>
        </p:spPr>
      </p:pic>
      <p:sp>
        <p:nvSpPr>
          <p:cNvPr id="13" name="Rectangle 12"/>
          <p:cNvSpPr/>
          <p:nvPr/>
        </p:nvSpPr>
        <p:spPr bwMode="auto">
          <a:xfrm>
            <a:off x="4227279" y="3979763"/>
            <a:ext cx="437557" cy="194524"/>
          </a:xfrm>
          <a:prstGeom prst="rect">
            <a:avLst/>
          </a:prstGeom>
          <a:noFill/>
          <a:ln w="38100" cap="flat" cmpd="sng" algn="ctr">
            <a:solidFill>
              <a:srgbClr val="00B05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sp>
        <p:nvSpPr>
          <p:cNvPr id="14" name="Rectangle 13"/>
          <p:cNvSpPr/>
          <p:nvPr/>
        </p:nvSpPr>
        <p:spPr bwMode="auto">
          <a:xfrm>
            <a:off x="7762256" y="3979763"/>
            <a:ext cx="596763" cy="194524"/>
          </a:xfrm>
          <a:prstGeom prst="rect">
            <a:avLst/>
          </a:prstGeom>
          <a:noFill/>
          <a:ln w="38100" cap="flat" cmpd="sng" algn="ctr">
            <a:solidFill>
              <a:srgbClr val="00B05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sp>
        <p:nvSpPr>
          <p:cNvPr id="15" name="Rectangle 14"/>
          <p:cNvSpPr/>
          <p:nvPr/>
        </p:nvSpPr>
        <p:spPr bwMode="auto">
          <a:xfrm>
            <a:off x="3265957" y="6110046"/>
            <a:ext cx="548132" cy="171125"/>
          </a:xfrm>
          <a:prstGeom prst="rect">
            <a:avLst/>
          </a:prstGeom>
          <a:noFill/>
          <a:ln w="38100" cap="flat" cmpd="sng" algn="ctr">
            <a:solidFill>
              <a:srgbClr val="00B05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cxnSp>
        <p:nvCxnSpPr>
          <p:cNvPr id="16" name="Straight Arrow Connector 15"/>
          <p:cNvCxnSpPr>
            <a:endCxn id="15" idx="0"/>
          </p:cNvCxnSpPr>
          <p:nvPr/>
        </p:nvCxnSpPr>
        <p:spPr bwMode="auto">
          <a:xfrm flipH="1">
            <a:off x="3540023" y="4168684"/>
            <a:ext cx="903395" cy="1941363"/>
          </a:xfrm>
          <a:prstGeom prst="straightConnector1">
            <a:avLst/>
          </a:prstGeom>
          <a:solidFill>
            <a:schemeClr val="bg1"/>
          </a:solidFill>
          <a:ln w="38100" cap="flat" cmpd="sng" algn="ctr">
            <a:solidFill>
              <a:srgbClr val="00B050"/>
            </a:solidFill>
            <a:prstDash val="solid"/>
            <a:round/>
            <a:headEnd type="none" w="med" len="med"/>
            <a:tailEnd type="arrow"/>
          </a:ln>
          <a:effectLst/>
        </p:spPr>
      </p:cxnSp>
      <p:cxnSp>
        <p:nvCxnSpPr>
          <p:cNvPr id="18" name="Straight Arrow Connector 17"/>
          <p:cNvCxnSpPr>
            <a:endCxn id="3" idx="1"/>
          </p:cNvCxnSpPr>
          <p:nvPr/>
        </p:nvCxnSpPr>
        <p:spPr bwMode="auto">
          <a:xfrm flipV="1">
            <a:off x="3806622" y="5670063"/>
            <a:ext cx="195381" cy="525546"/>
          </a:xfrm>
          <a:prstGeom prst="straightConnector1">
            <a:avLst/>
          </a:prstGeom>
          <a:solidFill>
            <a:schemeClr val="bg1"/>
          </a:solidFill>
          <a:ln w="38100" cap="flat" cmpd="sng" algn="ctr">
            <a:solidFill>
              <a:srgbClr val="00B050"/>
            </a:solidFill>
            <a:prstDash val="solid"/>
            <a:round/>
            <a:headEnd type="none" w="med" len="med"/>
            <a:tailEnd type="arrow"/>
          </a:ln>
          <a:effectLst/>
        </p:spPr>
      </p:cxnSp>
    </p:spTree>
    <p:extLst>
      <p:ext uri="{BB962C8B-B14F-4D97-AF65-F5344CB8AC3E}">
        <p14:creationId xmlns:p14="http://schemas.microsoft.com/office/powerpoint/2010/main" val="273050789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The sizes of the log files vary greatly, depending on the sample interval, duration, and number of counter instances</a:t>
            </a:r>
          </a:p>
          <a:p>
            <a:pPr lvl="1"/>
            <a:r>
              <a:rPr lang="en-US" dirty="0"/>
              <a:t>Example: 24 hours @ 1 minute sample interval of common OS counter objects can range from ~50 MB to ~400 MB</a:t>
            </a:r>
          </a:p>
          <a:p>
            <a:r>
              <a:rPr lang="en-US" dirty="0"/>
              <a:t>Ensure that there is enough disk space for the log file</a:t>
            </a:r>
          </a:p>
          <a:p>
            <a:r>
              <a:rPr lang="en-US" dirty="0"/>
              <a:t>Consider scheduling an end time for the logging</a:t>
            </a:r>
          </a:p>
          <a:p>
            <a:r>
              <a:rPr lang="en-US" dirty="0"/>
              <a:t>Consider using a circular log file with a fixed size (for example, 500 MB to 1 GB log file). It loads quickly into memory, will easily fit into most workstations free memory available, and does have to be divided to work with.</a:t>
            </a:r>
          </a:p>
        </p:txBody>
      </p:sp>
      <p:sp>
        <p:nvSpPr>
          <p:cNvPr id="2" name="Title 1"/>
          <p:cNvSpPr>
            <a:spLocks noGrp="1"/>
          </p:cNvSpPr>
          <p:nvPr>
            <p:ph type="title"/>
          </p:nvPr>
        </p:nvSpPr>
        <p:spPr/>
        <p:txBody>
          <a:bodyPr/>
          <a:lstStyle/>
          <a:p>
            <a:r>
              <a:rPr lang="en-US" dirty="0"/>
              <a:t>File Sizes of Counter Logs</a:t>
            </a:r>
          </a:p>
        </p:txBody>
      </p:sp>
    </p:spTree>
    <p:extLst>
      <p:ext uri="{BB962C8B-B14F-4D97-AF65-F5344CB8AC3E}">
        <p14:creationId xmlns:p14="http://schemas.microsoft.com/office/powerpoint/2010/main" val="304312163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HIDDEN - Slide9">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BC6F63-616D-478D-A91D-8B071350BF64}"/>
              </a:ext>
            </a:extLst>
          </p:cNvPr>
          <p:cNvSpPr>
            <a:spLocks noGrp="1"/>
          </p:cNvSpPr>
          <p:nvPr>
            <p:ph type="title"/>
          </p:nvPr>
        </p:nvSpPr>
        <p:spPr/>
        <p:txBody>
          <a:bodyPr/>
          <a:lstStyle/>
          <a:p>
            <a:r>
              <a:rPr lang="en-US"/>
              <a:t>Start and add-remove Counter</a:t>
            </a:r>
            <a:endParaRPr lang="en-US" dirty="0"/>
          </a:p>
        </p:txBody>
      </p:sp>
    </p:spTree>
    <p:extLst>
      <p:ext uri="{BB962C8B-B14F-4D97-AF65-F5344CB8AC3E}">
        <p14:creationId xmlns:p14="http://schemas.microsoft.com/office/powerpoint/2010/main" val="1452017381"/>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Continuously overwrites itself</a:t>
            </a:r>
          </a:p>
          <a:p>
            <a:r>
              <a:rPr lang="en-US" dirty="0"/>
              <a:t>Never grows over the maximum size, which you specify</a:t>
            </a:r>
          </a:p>
          <a:p>
            <a:r>
              <a:rPr lang="en-US" dirty="0"/>
              <a:t>Is especially useful for problems that occur rarely</a:t>
            </a:r>
          </a:p>
          <a:p>
            <a:pPr lvl="1"/>
            <a:r>
              <a:rPr lang="en-US" dirty="0"/>
              <a:t>Similar to a </a:t>
            </a:r>
            <a:r>
              <a:rPr lang="en-US" i="1" dirty="0"/>
              <a:t>black box</a:t>
            </a:r>
            <a:r>
              <a:rPr lang="en-US" dirty="0"/>
              <a:t> flight recorder on aircraft</a:t>
            </a:r>
          </a:p>
          <a:p>
            <a:r>
              <a:rPr lang="en-US" dirty="0"/>
              <a:t>The start time is the original start time of the logging</a:t>
            </a:r>
          </a:p>
        </p:txBody>
      </p:sp>
      <p:sp>
        <p:nvSpPr>
          <p:cNvPr id="2" name="Title 1"/>
          <p:cNvSpPr>
            <a:spLocks noGrp="1"/>
          </p:cNvSpPr>
          <p:nvPr>
            <p:ph type="title"/>
          </p:nvPr>
        </p:nvSpPr>
        <p:spPr/>
        <p:txBody>
          <a:bodyPr/>
          <a:lstStyle/>
          <a:p>
            <a:r>
              <a:rPr lang="en-US"/>
              <a:t>Circular Log File</a:t>
            </a:r>
            <a:endParaRPr lang="en-US" dirty="0"/>
          </a:p>
        </p:txBody>
      </p:sp>
    </p:spTree>
    <p:extLst>
      <p:ext uri="{BB962C8B-B14F-4D97-AF65-F5344CB8AC3E}">
        <p14:creationId xmlns:p14="http://schemas.microsoft.com/office/powerpoint/2010/main" val="110280925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9" name="Rectangle 3"/>
          <p:cNvSpPr>
            <a:spLocks noGrp="1" noChangeArrowheads="1"/>
          </p:cNvSpPr>
          <p:nvPr>
            <p:ph type="body" sz="quarter" idx="10"/>
          </p:nvPr>
        </p:nvSpPr>
        <p:spPr/>
        <p:txBody>
          <a:bodyPr/>
          <a:lstStyle/>
          <a:p>
            <a:r>
              <a:rPr lang="en-US" dirty="0"/>
              <a:t>A circular log file continuously overwrites itself</a:t>
            </a:r>
          </a:p>
          <a:p>
            <a:pPr lvl="1"/>
            <a:r>
              <a:rPr lang="en-US" dirty="0"/>
              <a:t>Go to </a:t>
            </a:r>
            <a:r>
              <a:rPr lang="en-US" b="1" dirty="0"/>
              <a:t>Properties</a:t>
            </a:r>
            <a:r>
              <a:rPr lang="en-US" dirty="0"/>
              <a:t> of the </a:t>
            </a:r>
            <a:r>
              <a:rPr lang="en-US" b="1" dirty="0"/>
              <a:t>Data Collector Set</a:t>
            </a:r>
            <a:r>
              <a:rPr lang="en-US" dirty="0"/>
              <a:t>. Click the </a:t>
            </a:r>
            <a:r>
              <a:rPr lang="en-US" b="1" dirty="0"/>
              <a:t>Stop Condition </a:t>
            </a:r>
            <a:r>
              <a:rPr lang="en-US" dirty="0"/>
              <a:t>tab, and then set the </a:t>
            </a:r>
            <a:r>
              <a:rPr lang="en-US" b="1" dirty="0"/>
              <a:t>Maximum Size</a:t>
            </a:r>
            <a:endParaRPr lang="en-US" dirty="0"/>
          </a:p>
          <a:p>
            <a:pPr lvl="1"/>
            <a:r>
              <a:rPr lang="en-US" dirty="0"/>
              <a:t>Go to </a:t>
            </a:r>
            <a:r>
              <a:rPr lang="en-US" b="1" dirty="0"/>
              <a:t>Properties</a:t>
            </a:r>
            <a:r>
              <a:rPr lang="en-US" dirty="0"/>
              <a:t> of the </a:t>
            </a:r>
            <a:r>
              <a:rPr lang="en-US" b="1" dirty="0"/>
              <a:t>Data Collector</a:t>
            </a:r>
            <a:r>
              <a:rPr lang="en-US" dirty="0"/>
              <a:t>. Click the </a:t>
            </a:r>
            <a:r>
              <a:rPr lang="en-US" b="1" dirty="0"/>
              <a:t>File</a:t>
            </a:r>
            <a:r>
              <a:rPr lang="en-US" dirty="0"/>
              <a:t> tab, and then select </a:t>
            </a:r>
            <a:r>
              <a:rPr lang="en-US" b="1" dirty="0"/>
              <a:t>Circular</a:t>
            </a:r>
            <a:endParaRPr lang="en-US" dirty="0"/>
          </a:p>
        </p:txBody>
      </p:sp>
      <p:sp>
        <p:nvSpPr>
          <p:cNvPr id="674818" name="Rectangle 2"/>
          <p:cNvSpPr>
            <a:spLocks noGrp="1" noChangeArrowheads="1"/>
          </p:cNvSpPr>
          <p:nvPr>
            <p:ph type="title"/>
          </p:nvPr>
        </p:nvSpPr>
        <p:spPr/>
        <p:txBody>
          <a:bodyPr/>
          <a:lstStyle/>
          <a:p>
            <a:r>
              <a:rPr lang="en-US" dirty="0"/>
              <a:t>Creating a Circular Log File</a:t>
            </a:r>
          </a:p>
        </p:txBody>
      </p:sp>
      <p:pic>
        <p:nvPicPr>
          <p:cNvPr id="2" name="Picture 1"/>
          <p:cNvPicPr>
            <a:picLocks noChangeAspect="1"/>
          </p:cNvPicPr>
          <p:nvPr/>
        </p:nvPicPr>
        <p:blipFill>
          <a:blip r:embed="rId3"/>
          <a:stretch>
            <a:fillRect/>
          </a:stretch>
        </p:blipFill>
        <p:spPr>
          <a:xfrm>
            <a:off x="2164846" y="2760173"/>
            <a:ext cx="3549580" cy="4040244"/>
          </a:xfrm>
          <a:prstGeom prst="rect">
            <a:avLst/>
          </a:prstGeom>
        </p:spPr>
      </p:pic>
      <p:sp>
        <p:nvSpPr>
          <p:cNvPr id="17" name="Rectangle 16"/>
          <p:cNvSpPr/>
          <p:nvPr/>
        </p:nvSpPr>
        <p:spPr>
          <a:xfrm>
            <a:off x="4254668" y="3854748"/>
            <a:ext cx="1459758" cy="1147447"/>
          </a:xfrm>
          <a:prstGeom prst="rect">
            <a:avLst/>
          </a:prstGeom>
          <a:solidFill>
            <a:schemeClr val="bg1">
              <a:lumMod val="75000"/>
            </a:schemeClr>
          </a:solidFill>
          <a:ln>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730" b="1" dirty="0">
                <a:solidFill>
                  <a:sysClr val="windowText" lastClr="000000"/>
                </a:solidFill>
              </a:rPr>
              <a:t>Data Collector Set properties</a:t>
            </a:r>
          </a:p>
        </p:txBody>
      </p:sp>
      <p:sp>
        <p:nvSpPr>
          <p:cNvPr id="18" name="Rectangle 17"/>
          <p:cNvSpPr/>
          <p:nvPr/>
        </p:nvSpPr>
        <p:spPr bwMode="auto">
          <a:xfrm>
            <a:off x="2437436" y="4764117"/>
            <a:ext cx="1450879" cy="409369"/>
          </a:xfrm>
          <a:prstGeom prst="rect">
            <a:avLst/>
          </a:prstGeom>
          <a:noFill/>
          <a:ln w="38100" cap="flat" cmpd="sng" algn="ctr">
            <a:solidFill>
              <a:srgbClr val="00B05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sp>
        <p:nvSpPr>
          <p:cNvPr id="16" name="Rectangle 15"/>
          <p:cNvSpPr/>
          <p:nvPr/>
        </p:nvSpPr>
        <p:spPr bwMode="auto">
          <a:xfrm>
            <a:off x="2164846" y="2760172"/>
            <a:ext cx="1968987" cy="266462"/>
          </a:xfrm>
          <a:prstGeom prst="rect">
            <a:avLst/>
          </a:prstGeom>
          <a:noFill/>
          <a:ln w="38100" cap="flat" cmpd="sng" algn="ctr">
            <a:solidFill>
              <a:srgbClr val="00B05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cxnSp>
        <p:nvCxnSpPr>
          <p:cNvPr id="21" name="Straight Arrow Connector 20"/>
          <p:cNvCxnSpPr>
            <a:endCxn id="16" idx="2"/>
          </p:cNvCxnSpPr>
          <p:nvPr/>
        </p:nvCxnSpPr>
        <p:spPr bwMode="auto">
          <a:xfrm flipH="1" flipV="1">
            <a:off x="3149340" y="3026633"/>
            <a:ext cx="1105328" cy="828115"/>
          </a:xfrm>
          <a:prstGeom prst="straightConnector1">
            <a:avLst/>
          </a:prstGeom>
          <a:solidFill>
            <a:schemeClr val="bg1"/>
          </a:solidFill>
          <a:ln w="38100" cap="flat" cmpd="sng" algn="ctr">
            <a:solidFill>
              <a:srgbClr val="00B050"/>
            </a:solidFill>
            <a:prstDash val="solid"/>
            <a:round/>
            <a:headEnd type="none" w="med" len="med"/>
            <a:tailEnd type="arrow"/>
          </a:ln>
          <a:effectLst/>
        </p:spPr>
      </p:cxnSp>
      <p:pic>
        <p:nvPicPr>
          <p:cNvPr id="4" name="Picture 3"/>
          <p:cNvPicPr>
            <a:picLocks noChangeAspect="1"/>
          </p:cNvPicPr>
          <p:nvPr/>
        </p:nvPicPr>
        <p:blipFill>
          <a:blip r:embed="rId4"/>
          <a:stretch>
            <a:fillRect/>
          </a:stretch>
        </p:blipFill>
        <p:spPr>
          <a:xfrm>
            <a:off x="6698920" y="2760171"/>
            <a:ext cx="3384944" cy="4097343"/>
          </a:xfrm>
          <a:prstGeom prst="rect">
            <a:avLst/>
          </a:prstGeom>
        </p:spPr>
      </p:pic>
      <p:sp>
        <p:nvSpPr>
          <p:cNvPr id="32" name="Rectangle 31"/>
          <p:cNvSpPr/>
          <p:nvPr/>
        </p:nvSpPr>
        <p:spPr bwMode="auto">
          <a:xfrm>
            <a:off x="6921459" y="5404556"/>
            <a:ext cx="2214080" cy="174320"/>
          </a:xfrm>
          <a:prstGeom prst="rect">
            <a:avLst/>
          </a:prstGeom>
          <a:noFill/>
          <a:ln w="38100" cap="flat" cmpd="sng" algn="ctr">
            <a:solidFill>
              <a:srgbClr val="00B05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sp>
        <p:nvSpPr>
          <p:cNvPr id="34" name="Rectangle 33"/>
          <p:cNvSpPr/>
          <p:nvPr/>
        </p:nvSpPr>
        <p:spPr bwMode="auto">
          <a:xfrm>
            <a:off x="6710771" y="2784488"/>
            <a:ext cx="1591151" cy="242146"/>
          </a:xfrm>
          <a:prstGeom prst="rect">
            <a:avLst/>
          </a:prstGeom>
          <a:noFill/>
          <a:ln w="38100" cap="flat" cmpd="sng" algn="ctr">
            <a:solidFill>
              <a:srgbClr val="00B05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sp>
        <p:nvSpPr>
          <p:cNvPr id="35" name="Rectangle 34"/>
          <p:cNvSpPr/>
          <p:nvPr/>
        </p:nvSpPr>
        <p:spPr>
          <a:xfrm>
            <a:off x="8594416" y="3709621"/>
            <a:ext cx="1405100" cy="860626"/>
          </a:xfrm>
          <a:prstGeom prst="rect">
            <a:avLst/>
          </a:prstGeom>
          <a:solidFill>
            <a:schemeClr val="bg1">
              <a:lumMod val="75000"/>
            </a:schemeClr>
          </a:solidFill>
          <a:ln>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730" b="1" dirty="0">
                <a:solidFill>
                  <a:sysClr val="windowText" lastClr="000000"/>
                </a:solidFill>
              </a:rPr>
              <a:t>Data Collector properties</a:t>
            </a:r>
          </a:p>
        </p:txBody>
      </p:sp>
      <p:cxnSp>
        <p:nvCxnSpPr>
          <p:cNvPr id="36" name="Straight Arrow Connector 35"/>
          <p:cNvCxnSpPr/>
          <p:nvPr/>
        </p:nvCxnSpPr>
        <p:spPr bwMode="auto">
          <a:xfrm flipH="1" flipV="1">
            <a:off x="8280015" y="3009796"/>
            <a:ext cx="320112" cy="699825"/>
          </a:xfrm>
          <a:prstGeom prst="straightConnector1">
            <a:avLst/>
          </a:prstGeom>
          <a:solidFill>
            <a:schemeClr val="bg1"/>
          </a:solidFill>
          <a:ln w="38100" cap="flat" cmpd="sng" algn="ctr">
            <a:solidFill>
              <a:srgbClr val="00B050"/>
            </a:solidFill>
            <a:prstDash val="solid"/>
            <a:round/>
            <a:headEnd type="none" w="med" len="med"/>
            <a:tailEnd type="arrow"/>
          </a:ln>
          <a:effectLst/>
        </p:spPr>
      </p:cxnSp>
    </p:spTree>
    <p:extLst>
      <p:ext uri="{BB962C8B-B14F-4D97-AF65-F5344CB8AC3E}">
        <p14:creationId xmlns:p14="http://schemas.microsoft.com/office/powerpoint/2010/main" val="194143479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type="body" sz="quarter" idx="10"/>
          </p:nvPr>
        </p:nvSpPr>
        <p:spPr>
          <a:xfrm>
            <a:off x="269239" y="1189177"/>
            <a:ext cx="11653523" cy="1592424"/>
          </a:xfrm>
        </p:spPr>
        <p:txBody>
          <a:bodyPr/>
          <a:lstStyle/>
          <a:p>
            <a:r>
              <a:rPr lang="en-US" sz="2400" dirty="0"/>
              <a:t>To view the data in a log:</a:t>
            </a:r>
          </a:p>
          <a:p>
            <a:pPr marL="914225" lvl="1" indent="-457112">
              <a:buFont typeface="+mj-lt"/>
              <a:buAutoNum type="arabicPeriod"/>
            </a:pPr>
            <a:r>
              <a:rPr lang="en-US" sz="2000" dirty="0"/>
              <a:t>Click      , then </a:t>
            </a:r>
            <a:r>
              <a:rPr lang="en-US" sz="2000" b="1" dirty="0"/>
              <a:t>Source</a:t>
            </a:r>
          </a:p>
          <a:p>
            <a:pPr marL="914225" lvl="1" indent="-457112">
              <a:buFont typeface="+mj-lt"/>
              <a:buAutoNum type="arabicPeriod"/>
            </a:pPr>
            <a:r>
              <a:rPr lang="en-US" sz="2000" dirty="0"/>
              <a:t>Select </a:t>
            </a:r>
            <a:r>
              <a:rPr lang="en-US" sz="2000" b="1" dirty="0"/>
              <a:t>Log files</a:t>
            </a:r>
          </a:p>
          <a:p>
            <a:pPr marL="914225" lvl="1" indent="-457112">
              <a:buFont typeface="+mj-lt"/>
              <a:buAutoNum type="arabicPeriod"/>
            </a:pPr>
            <a:r>
              <a:rPr lang="en-US" sz="2000" dirty="0"/>
              <a:t>Click </a:t>
            </a:r>
            <a:r>
              <a:rPr lang="en-US" sz="2000" b="1" dirty="0"/>
              <a:t>Add</a:t>
            </a:r>
            <a:r>
              <a:rPr lang="en-US" sz="2000" dirty="0"/>
              <a:t>, and then click the log file</a:t>
            </a:r>
          </a:p>
        </p:txBody>
      </p:sp>
      <p:sp>
        <p:nvSpPr>
          <p:cNvPr id="674818" name="Rectangle 2"/>
          <p:cNvSpPr>
            <a:spLocks noGrp="1" noChangeArrowheads="1"/>
          </p:cNvSpPr>
          <p:nvPr>
            <p:ph type="title"/>
          </p:nvPr>
        </p:nvSpPr>
        <p:spPr/>
        <p:txBody>
          <a:bodyPr/>
          <a:lstStyle/>
          <a:p>
            <a:r>
              <a:rPr lang="en-US" dirty="0"/>
              <a:t>Loading a Counter Log</a:t>
            </a:r>
          </a:p>
        </p:txBody>
      </p:sp>
      <p:pic>
        <p:nvPicPr>
          <p:cNvPr id="307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5000" y="1583376"/>
            <a:ext cx="329282" cy="361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p:cNvPicPr>
            <a:picLocks noChangeAspect="1"/>
          </p:cNvPicPr>
          <p:nvPr/>
        </p:nvPicPr>
        <p:blipFill>
          <a:blip r:embed="rId4"/>
          <a:stretch>
            <a:fillRect/>
          </a:stretch>
        </p:blipFill>
        <p:spPr>
          <a:xfrm>
            <a:off x="1004910" y="2759554"/>
            <a:ext cx="8002435" cy="4097960"/>
          </a:xfrm>
          <a:prstGeom prst="rect">
            <a:avLst/>
          </a:prstGeom>
        </p:spPr>
      </p:pic>
      <p:sp>
        <p:nvSpPr>
          <p:cNvPr id="14" name="Rectangle 13"/>
          <p:cNvSpPr/>
          <p:nvPr/>
        </p:nvSpPr>
        <p:spPr bwMode="auto">
          <a:xfrm>
            <a:off x="3667494" y="3631864"/>
            <a:ext cx="277918" cy="262645"/>
          </a:xfrm>
          <a:prstGeom prst="rect">
            <a:avLst/>
          </a:prstGeom>
          <a:noFill/>
          <a:ln w="38100" cap="flat" cmpd="sng" algn="ctr">
            <a:solidFill>
              <a:srgbClr val="00B05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pic>
        <p:nvPicPr>
          <p:cNvPr id="4" name="Picture 3"/>
          <p:cNvPicPr>
            <a:picLocks noChangeAspect="1"/>
          </p:cNvPicPr>
          <p:nvPr/>
        </p:nvPicPr>
        <p:blipFill>
          <a:blip r:embed="rId5"/>
          <a:stretch>
            <a:fillRect/>
          </a:stretch>
        </p:blipFill>
        <p:spPr>
          <a:xfrm>
            <a:off x="7987888" y="3161726"/>
            <a:ext cx="3164542" cy="3695789"/>
          </a:xfrm>
          <a:prstGeom prst="rect">
            <a:avLst/>
          </a:prstGeom>
        </p:spPr>
      </p:pic>
      <p:cxnSp>
        <p:nvCxnSpPr>
          <p:cNvPr id="16" name="Straight Arrow Connector 15"/>
          <p:cNvCxnSpPr>
            <a:endCxn id="4" idx="1"/>
          </p:cNvCxnSpPr>
          <p:nvPr/>
        </p:nvCxnSpPr>
        <p:spPr bwMode="auto">
          <a:xfrm>
            <a:off x="3945412" y="3894510"/>
            <a:ext cx="4042476" cy="1115111"/>
          </a:xfrm>
          <a:prstGeom prst="straightConnector1">
            <a:avLst/>
          </a:prstGeom>
          <a:solidFill>
            <a:schemeClr val="bg1"/>
          </a:solidFill>
          <a:ln w="38100" cap="flat" cmpd="sng" algn="ctr">
            <a:solidFill>
              <a:srgbClr val="00B050"/>
            </a:solidFill>
            <a:prstDash val="solid"/>
            <a:round/>
            <a:headEnd type="none" w="med" len="med"/>
            <a:tailEnd type="arrow"/>
          </a:ln>
          <a:effectLst/>
        </p:spPr>
      </p:cxnSp>
      <p:sp>
        <p:nvSpPr>
          <p:cNvPr id="19" name="Rectangle 18"/>
          <p:cNvSpPr/>
          <p:nvPr/>
        </p:nvSpPr>
        <p:spPr bwMode="auto">
          <a:xfrm>
            <a:off x="7987888" y="3161530"/>
            <a:ext cx="3164542" cy="3695984"/>
          </a:xfrm>
          <a:prstGeom prst="rect">
            <a:avLst/>
          </a:prstGeom>
          <a:noFill/>
          <a:ln w="38100" cap="flat" cmpd="sng" algn="ctr">
            <a:solidFill>
              <a:srgbClr val="00B05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spTree>
    <p:extLst>
      <p:ext uri="{BB962C8B-B14F-4D97-AF65-F5344CB8AC3E}">
        <p14:creationId xmlns:p14="http://schemas.microsoft.com/office/powerpoint/2010/main" val="218741941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9" name="Rectangle 3"/>
          <p:cNvSpPr>
            <a:spLocks noGrp="1" noChangeArrowheads="1"/>
          </p:cNvSpPr>
          <p:nvPr>
            <p:ph type="body" sz="quarter" idx="10"/>
          </p:nvPr>
        </p:nvSpPr>
        <p:spPr/>
        <p:txBody>
          <a:bodyPr/>
          <a:lstStyle/>
          <a:p>
            <a:r>
              <a:rPr lang="en-US" dirty="0"/>
              <a:t>Windows XP and Windows Server 2003 cannot open logs that were recorded on Windows Vista/Windows Server 2008, or Windows 7/Windows Server 2008 R2, or Windows 8/Windows Server 2012, or Windows 8.1/Windows Server 2012 R2, or Windows 10/Windows Server 2016</a:t>
            </a:r>
          </a:p>
          <a:p>
            <a:r>
              <a:rPr lang="en-US" dirty="0"/>
              <a:t>Windows Vista/Server 2008 and later can open logs captured on any version of Windows and Windows Server</a:t>
            </a:r>
          </a:p>
          <a:p>
            <a:r>
              <a:rPr lang="en-US" dirty="0"/>
              <a:t>You can add counters to Performance Monitor after you load a log</a:t>
            </a:r>
          </a:p>
        </p:txBody>
      </p:sp>
      <p:sp>
        <p:nvSpPr>
          <p:cNvPr id="674818" name="Rectangle 2"/>
          <p:cNvSpPr>
            <a:spLocks noGrp="1" noChangeArrowheads="1"/>
          </p:cNvSpPr>
          <p:nvPr>
            <p:ph type="title"/>
          </p:nvPr>
        </p:nvSpPr>
        <p:spPr/>
        <p:txBody>
          <a:bodyPr/>
          <a:lstStyle/>
          <a:p>
            <a:r>
              <a:rPr lang="en-US" dirty="0"/>
              <a:t>Loading a Counter Log</a:t>
            </a:r>
          </a:p>
        </p:txBody>
      </p:sp>
    </p:spTree>
    <p:extLst>
      <p:ext uri="{BB962C8B-B14F-4D97-AF65-F5344CB8AC3E}">
        <p14:creationId xmlns:p14="http://schemas.microsoft.com/office/powerpoint/2010/main" val="419109640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type="body" sz="quarter" idx="10"/>
          </p:nvPr>
        </p:nvSpPr>
        <p:spPr/>
        <p:txBody>
          <a:bodyPr/>
          <a:lstStyle/>
          <a:p>
            <a:r>
              <a:rPr lang="en-US" dirty="0"/>
              <a:t>Local:</a:t>
            </a:r>
          </a:p>
          <a:p>
            <a:pPr lvl="1"/>
            <a:r>
              <a:rPr lang="en-US" dirty="0"/>
              <a:t>Better for troubleshooting problems, such as disk I/O</a:t>
            </a:r>
          </a:p>
          <a:p>
            <a:pPr lvl="1"/>
            <a:r>
              <a:rPr lang="en-US" dirty="0"/>
              <a:t>Less likely to have gaps in data</a:t>
            </a:r>
          </a:p>
          <a:p>
            <a:pPr lvl="1"/>
            <a:r>
              <a:rPr lang="en-US" dirty="0"/>
              <a:t>No network overhead</a:t>
            </a:r>
          </a:p>
          <a:p>
            <a:pPr lvl="1"/>
            <a:r>
              <a:rPr lang="en-US" dirty="0"/>
              <a:t>The data will match the time stamps of the local event logs</a:t>
            </a:r>
          </a:p>
          <a:p>
            <a:pPr lvl="1"/>
            <a:r>
              <a:rPr lang="en-US" dirty="0"/>
              <a:t>No issues due to collecting 64-bit data from a 32-bit Windows OS</a:t>
            </a:r>
          </a:p>
          <a:p>
            <a:pPr lvl="1"/>
            <a:r>
              <a:rPr lang="en-US" dirty="0"/>
              <a:t>This is the preferred approach for troubleshooting</a:t>
            </a:r>
          </a:p>
          <a:p>
            <a:r>
              <a:rPr lang="en-US" dirty="0"/>
              <a:t>Remote:</a:t>
            </a:r>
          </a:p>
          <a:p>
            <a:pPr lvl="1"/>
            <a:r>
              <a:rPr lang="en-US" dirty="0"/>
              <a:t>Better for analyzing large-scale trends</a:t>
            </a:r>
          </a:p>
          <a:p>
            <a:pPr lvl="1"/>
            <a:r>
              <a:rPr lang="en-US" dirty="0"/>
              <a:t>The data has the time zone of the computer that is capturing the data, not the computer that is generating the data. This can cause confusion</a:t>
            </a:r>
          </a:p>
          <a:p>
            <a:pPr lvl="1"/>
            <a:r>
              <a:rPr lang="en-US" dirty="0"/>
              <a:t>Network issues, such as jitter, latency, and saturation, can cause gaps in the data</a:t>
            </a:r>
          </a:p>
        </p:txBody>
      </p:sp>
      <p:sp>
        <p:nvSpPr>
          <p:cNvPr id="674818" name="Rectangle 2"/>
          <p:cNvSpPr>
            <a:spLocks noGrp="1" noChangeArrowheads="1"/>
          </p:cNvSpPr>
          <p:nvPr>
            <p:ph type="title"/>
          </p:nvPr>
        </p:nvSpPr>
        <p:spPr/>
        <p:txBody>
          <a:bodyPr/>
          <a:lstStyle/>
          <a:p>
            <a:r>
              <a:rPr lang="en-US" dirty="0"/>
              <a:t>Local vs. Remote Data Collection</a:t>
            </a:r>
          </a:p>
        </p:txBody>
      </p:sp>
    </p:spTree>
    <p:extLst>
      <p:ext uri="{BB962C8B-B14F-4D97-AF65-F5344CB8AC3E}">
        <p14:creationId xmlns:p14="http://schemas.microsoft.com/office/powerpoint/2010/main" val="157745851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name="HIDDEN - Slide1425">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1543773"/>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pPr marL="514350" indent="-514350">
              <a:buFont typeface="+mj-lt"/>
              <a:buAutoNum type="arabicPeriod"/>
            </a:pPr>
            <a:r>
              <a:rPr lang="en-US" dirty="0"/>
              <a:t>Which log file formats do not capture new counter instances?</a:t>
            </a:r>
          </a:p>
          <a:p>
            <a:pPr marL="514350" indent="-514350">
              <a:buFont typeface="+mj-lt"/>
              <a:buAutoNum type="arabicPeriod"/>
            </a:pPr>
            <a:r>
              <a:rPr lang="en-US" dirty="0"/>
              <a:t>For troubleshooting, why is it better to collect data locally than remotely?</a:t>
            </a:r>
          </a:p>
          <a:p>
            <a:pPr marL="514350" indent="-514350">
              <a:buFont typeface="+mj-lt"/>
              <a:buAutoNum type="arabicPeriod"/>
            </a:pPr>
            <a:r>
              <a:rPr lang="en-US" dirty="0"/>
              <a:t>What is the potential impact of capturing a counter log on a production server?</a:t>
            </a:r>
          </a:p>
          <a:p>
            <a:pPr marL="514350" indent="-514350">
              <a:buFont typeface="+mj-lt"/>
              <a:buAutoNum type="arabicPeriod"/>
            </a:pPr>
            <a:r>
              <a:rPr lang="en-US" dirty="0"/>
              <a:t>How can the time-range control help with high density logs?</a:t>
            </a:r>
          </a:p>
        </p:txBody>
      </p:sp>
      <p:sp>
        <p:nvSpPr>
          <p:cNvPr id="2" name="Title 1"/>
          <p:cNvSpPr>
            <a:spLocks noGrp="1"/>
          </p:cNvSpPr>
          <p:nvPr>
            <p:ph type="title"/>
          </p:nvPr>
        </p:nvSpPr>
        <p:spPr/>
        <p:txBody>
          <a:bodyPr/>
          <a:lstStyle/>
          <a:p>
            <a:r>
              <a:rPr lang="en-US">
                <a:solidFill>
                  <a:schemeClr val="accent3"/>
                </a:solidFill>
              </a:rPr>
              <a:t>Knowledge </a:t>
            </a:r>
            <a:r>
              <a:rPr lang="en-US" dirty="0">
                <a:solidFill>
                  <a:schemeClr val="accent3"/>
                </a:solidFill>
              </a:rPr>
              <a:t>Check</a:t>
            </a:r>
            <a:endParaRPr lang="en-US" sz="3922" dirty="0">
              <a:solidFill>
                <a:schemeClr val="accent3"/>
              </a:solidFill>
            </a:endParaRPr>
          </a:p>
        </p:txBody>
      </p:sp>
    </p:spTree>
    <p:extLst>
      <p:ext uri="{BB962C8B-B14F-4D97-AF65-F5344CB8AC3E}">
        <p14:creationId xmlns:p14="http://schemas.microsoft.com/office/powerpoint/2010/main" val="85697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name="HIDDEN - Slide1427">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132E6D-A6EE-402B-895A-D0B053AB702A}"/>
              </a:ext>
            </a:extLst>
          </p:cNvPr>
          <p:cNvSpPr>
            <a:spLocks noGrp="1"/>
          </p:cNvSpPr>
          <p:nvPr>
            <p:ph type="title"/>
          </p:nvPr>
        </p:nvSpPr>
        <p:spPr>
          <a:xfrm>
            <a:off x="269239" y="2084172"/>
            <a:ext cx="11653523" cy="2139688"/>
          </a:xfrm>
        </p:spPr>
        <p:txBody>
          <a:bodyPr wrap="square"/>
          <a:lstStyle/>
          <a:p>
            <a:r>
              <a:rPr lang="en-US"/>
              <a:t>Manage Perfmon Logs from the command Line</a:t>
            </a:r>
            <a:endParaRPr lang="en-US" dirty="0"/>
          </a:p>
        </p:txBody>
      </p:sp>
    </p:spTree>
    <p:extLst>
      <p:ext uri="{BB962C8B-B14F-4D97-AF65-F5344CB8AC3E}">
        <p14:creationId xmlns:p14="http://schemas.microsoft.com/office/powerpoint/2010/main" val="3538894254"/>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name="HIDDEN - Slide1455">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C691F60-425C-42A5-9655-84F756D08666}"/>
              </a:ext>
            </a:extLst>
          </p:cNvPr>
          <p:cNvSpPr>
            <a:spLocks noGrp="1"/>
          </p:cNvSpPr>
          <p:nvPr>
            <p:ph type="body" sz="quarter" idx="10"/>
          </p:nvPr>
        </p:nvSpPr>
        <p:spPr/>
        <p:txBody>
          <a:bodyPr numCol="1"/>
          <a:lstStyle/>
          <a:p>
            <a:pPr marL="571500" indent="-571500">
              <a:buFont typeface="Arial" panose="020B0604020202020204" pitchFamily="34" charset="0"/>
              <a:buChar char="•"/>
            </a:pPr>
            <a:r>
              <a:rPr lang="en-US" sz="2800"/>
              <a:t>Intro Parameters for Logman and Log creation</a:t>
            </a:r>
          </a:p>
          <a:p>
            <a:pPr marL="571500" indent="-571500">
              <a:buFont typeface="Arial" panose="020B0604020202020204" pitchFamily="34" charset="0"/>
              <a:buChar char="•"/>
            </a:pPr>
            <a:r>
              <a:rPr lang="en-US" sz="2800"/>
              <a:t>Create a remote log and working with collector sets</a:t>
            </a:r>
          </a:p>
          <a:p>
            <a:pPr marL="571500" indent="-571500">
              <a:buFont typeface="Arial" panose="020B0604020202020204" pitchFamily="34" charset="0"/>
              <a:buChar char="•"/>
            </a:pPr>
            <a:r>
              <a:rPr lang="en-US" sz="2800"/>
              <a:t>Repairing Counters</a:t>
            </a:r>
            <a:endParaRPr lang="en-US" sz="2800" dirty="0"/>
          </a:p>
        </p:txBody>
      </p:sp>
      <p:sp>
        <p:nvSpPr>
          <p:cNvPr id="2" name="Title 1">
            <a:extLst>
              <a:ext uri="{FF2B5EF4-FFF2-40B4-BE49-F238E27FC236}">
                <a16:creationId xmlns:a16="http://schemas.microsoft.com/office/drawing/2014/main" id="{0D571322-9F37-477D-9B5B-EBF49D8B1DE4}"/>
              </a:ext>
            </a:extLst>
          </p:cNvPr>
          <p:cNvSpPr>
            <a:spLocks noGrp="1"/>
          </p:cNvSpPr>
          <p:nvPr>
            <p:ph type="title"/>
          </p:nvPr>
        </p:nvSpPr>
        <p:spPr/>
        <p:txBody>
          <a:bodyPr/>
          <a:lstStyle/>
          <a:p>
            <a:r>
              <a:rPr lang="en-US">
                <a:solidFill>
                  <a:srgbClr val="0078D7"/>
                </a:solidFill>
              </a:rPr>
              <a:t>Learnings covered in this Unit</a:t>
            </a:r>
            <a:endParaRPr lang="en-US" dirty="0">
              <a:solidFill>
                <a:srgbClr val="0078D7"/>
              </a:solidFill>
            </a:endParaRPr>
          </a:p>
        </p:txBody>
      </p:sp>
    </p:spTree>
    <p:extLst>
      <p:ext uri="{BB962C8B-B14F-4D97-AF65-F5344CB8AC3E}">
        <p14:creationId xmlns:p14="http://schemas.microsoft.com/office/powerpoint/2010/main" val="804415159"/>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name="HIDDEN - Slide1428">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BC6F63-616D-478D-A91D-8B071350BF64}"/>
              </a:ext>
            </a:extLst>
          </p:cNvPr>
          <p:cNvSpPr>
            <a:spLocks noGrp="1"/>
          </p:cNvSpPr>
          <p:nvPr>
            <p:ph type="title"/>
          </p:nvPr>
        </p:nvSpPr>
        <p:spPr>
          <a:xfrm>
            <a:off x="269239" y="2084172"/>
            <a:ext cx="11653523" cy="2139688"/>
          </a:xfrm>
        </p:spPr>
        <p:txBody>
          <a:bodyPr/>
          <a:lstStyle/>
          <a:p>
            <a:r>
              <a:rPr lang="en-US"/>
              <a:t>Intro Parameters for Logman and Log creation</a:t>
            </a:r>
            <a:endParaRPr lang="en-US" dirty="0"/>
          </a:p>
        </p:txBody>
      </p:sp>
    </p:spTree>
    <p:extLst>
      <p:ext uri="{BB962C8B-B14F-4D97-AF65-F5344CB8AC3E}">
        <p14:creationId xmlns:p14="http://schemas.microsoft.com/office/powerpoint/2010/main" val="1246532320"/>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a:t>Microsoft Performance Monitor (Perfmon) is a simple yet a powerful visualization tool for viewing performance data, both in real time and in log files</a:t>
            </a:r>
          </a:p>
          <a:p>
            <a:r>
              <a:rPr lang="en-US"/>
              <a:t>You can examine performance data in a graph, histogram, or report view</a:t>
            </a:r>
          </a:p>
          <a:p>
            <a:r>
              <a:rPr lang="en-US"/>
              <a:t>Built in to computers based on Windows NT</a:t>
            </a:r>
            <a:endParaRPr lang="en-US" dirty="0"/>
          </a:p>
        </p:txBody>
      </p:sp>
      <p:sp>
        <p:nvSpPr>
          <p:cNvPr id="2" name="Title 1"/>
          <p:cNvSpPr>
            <a:spLocks noGrp="1"/>
          </p:cNvSpPr>
          <p:nvPr>
            <p:ph type="title"/>
          </p:nvPr>
        </p:nvSpPr>
        <p:spPr/>
        <p:txBody>
          <a:bodyPr/>
          <a:lstStyle/>
          <a:p>
            <a:r>
              <a:rPr lang="en-US"/>
              <a:t>Introduction to Performance Monitor</a:t>
            </a:r>
            <a:endParaRPr lang="en-US" dirty="0"/>
          </a:p>
        </p:txBody>
      </p:sp>
    </p:spTree>
    <p:extLst>
      <p:ext uri="{BB962C8B-B14F-4D97-AF65-F5344CB8AC3E}">
        <p14:creationId xmlns:p14="http://schemas.microsoft.com/office/powerpoint/2010/main" val="306541751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Logman.exe is a command-line tool that manages data-collector sets and is generally superior vs. using the GUI to manage large numbers of computers running captures</a:t>
            </a:r>
          </a:p>
          <a:p>
            <a:r>
              <a:rPr lang="en-US" dirty="0"/>
              <a:t>Great for scripting and for remote administration of data-collector sets (create, delete, query, update, start, and stop data collector sets)</a:t>
            </a:r>
          </a:p>
          <a:p>
            <a:r>
              <a:rPr lang="en-US" dirty="0"/>
              <a:t>Requires administrator rights</a:t>
            </a:r>
          </a:p>
        </p:txBody>
      </p:sp>
      <p:sp>
        <p:nvSpPr>
          <p:cNvPr id="8" name="Rectangle 2"/>
          <p:cNvSpPr>
            <a:spLocks noGrp="1" noChangeArrowheads="1"/>
          </p:cNvSpPr>
          <p:nvPr>
            <p:ph type="title"/>
          </p:nvPr>
        </p:nvSpPr>
        <p:spPr/>
        <p:txBody>
          <a:bodyPr/>
          <a:lstStyle/>
          <a:p>
            <a:r>
              <a:rPr lang="en-US" dirty="0"/>
              <a:t>Use logman.exe</a:t>
            </a:r>
          </a:p>
        </p:txBody>
      </p:sp>
      <p:pic>
        <p:nvPicPr>
          <p:cNvPr id="2" name="Picture 1"/>
          <p:cNvPicPr>
            <a:picLocks noChangeAspect="1"/>
          </p:cNvPicPr>
          <p:nvPr/>
        </p:nvPicPr>
        <p:blipFill>
          <a:blip r:embed="rId3"/>
          <a:stretch>
            <a:fillRect/>
          </a:stretch>
        </p:blipFill>
        <p:spPr>
          <a:xfrm>
            <a:off x="6101255" y="3257850"/>
            <a:ext cx="5582094" cy="3581757"/>
          </a:xfrm>
          <a:prstGeom prst="rect">
            <a:avLst/>
          </a:prstGeom>
        </p:spPr>
      </p:pic>
    </p:spTree>
    <p:extLst>
      <p:ext uri="{BB962C8B-B14F-4D97-AF65-F5344CB8AC3E}">
        <p14:creationId xmlns:p14="http://schemas.microsoft.com/office/powerpoint/2010/main" val="38878221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type="body" sz="quarter" idx="10"/>
          </p:nvPr>
        </p:nvSpPr>
        <p:spPr/>
        <p:txBody>
          <a:bodyPr/>
          <a:lstStyle/>
          <a:p>
            <a:r>
              <a:rPr lang="en-US" dirty="0"/>
              <a:t>Common parameters:</a:t>
            </a:r>
          </a:p>
          <a:p>
            <a:pPr lvl="1"/>
            <a:r>
              <a:rPr lang="en-US" b="1" dirty="0"/>
              <a:t>-s</a:t>
            </a:r>
            <a:r>
              <a:rPr lang="en-US" dirty="0"/>
              <a:t>: The remote computer to execute against</a:t>
            </a:r>
          </a:p>
          <a:p>
            <a:pPr lvl="1"/>
            <a:r>
              <a:rPr lang="en-US" b="1" dirty="0"/>
              <a:t>-f</a:t>
            </a:r>
            <a:r>
              <a:rPr lang="en-US" dirty="0"/>
              <a:t>: The format of the log file</a:t>
            </a:r>
          </a:p>
          <a:p>
            <a:pPr lvl="1"/>
            <a:r>
              <a:rPr lang="en-US" b="1" dirty="0"/>
              <a:t>-</a:t>
            </a:r>
            <a:r>
              <a:rPr lang="en-US" b="1" dirty="0" err="1"/>
              <a:t>si</a:t>
            </a:r>
            <a:r>
              <a:rPr lang="en-US" dirty="0"/>
              <a:t>: The sample interval, in the format HH:MM:SS</a:t>
            </a:r>
          </a:p>
          <a:p>
            <a:pPr lvl="1"/>
            <a:r>
              <a:rPr lang="en-US" b="1" dirty="0"/>
              <a:t>-b</a:t>
            </a:r>
            <a:r>
              <a:rPr lang="en-US" dirty="0"/>
              <a:t>: The scheduled beginning time of the log</a:t>
            </a:r>
          </a:p>
          <a:p>
            <a:pPr lvl="1"/>
            <a:r>
              <a:rPr lang="en-US" b="1" dirty="0"/>
              <a:t>-e</a:t>
            </a:r>
            <a:r>
              <a:rPr lang="en-US" dirty="0"/>
              <a:t>: The scheduled ending time of the log</a:t>
            </a:r>
          </a:p>
          <a:p>
            <a:pPr lvl="1"/>
            <a:r>
              <a:rPr lang="en-US" b="1" dirty="0"/>
              <a:t>-o</a:t>
            </a:r>
            <a:r>
              <a:rPr lang="en-US" dirty="0"/>
              <a:t>: The path of the log-file output</a:t>
            </a:r>
          </a:p>
          <a:p>
            <a:pPr lvl="1"/>
            <a:r>
              <a:rPr lang="en-US" b="1" dirty="0"/>
              <a:t>-</a:t>
            </a:r>
            <a:r>
              <a:rPr lang="en-US" b="1" dirty="0" err="1"/>
              <a:t>cf</a:t>
            </a:r>
            <a:r>
              <a:rPr lang="en-US" dirty="0"/>
              <a:t>: The text (.txt) file containing a list of counter paths</a:t>
            </a:r>
          </a:p>
          <a:p>
            <a:pPr lvl="1"/>
            <a:r>
              <a:rPr lang="en-US" b="1" dirty="0"/>
              <a:t>-v</a:t>
            </a:r>
            <a:r>
              <a:rPr lang="en-US" dirty="0"/>
              <a:t>: Attach file versioning information to the end of the log name</a:t>
            </a:r>
          </a:p>
          <a:p>
            <a:pPr lvl="1"/>
            <a:r>
              <a:rPr lang="en-US" b="1" dirty="0"/>
              <a:t>-max</a:t>
            </a:r>
            <a:r>
              <a:rPr lang="en-US" dirty="0"/>
              <a:t>: Maximum log file size in megabytes, or number of records for SQL Server logs</a:t>
            </a:r>
          </a:p>
        </p:txBody>
      </p:sp>
      <p:sp>
        <p:nvSpPr>
          <p:cNvPr id="2" name="Title 1"/>
          <p:cNvSpPr>
            <a:spLocks noGrp="1"/>
          </p:cNvSpPr>
          <p:nvPr>
            <p:ph type="title"/>
          </p:nvPr>
        </p:nvSpPr>
        <p:spPr/>
        <p:txBody>
          <a:bodyPr/>
          <a:lstStyle/>
          <a:p>
            <a:r>
              <a:rPr lang="en-US" dirty="0"/>
              <a:t>Use the Common Parameters for logman.exe</a:t>
            </a:r>
          </a:p>
        </p:txBody>
      </p:sp>
    </p:spTree>
    <p:extLst>
      <p:ext uri="{BB962C8B-B14F-4D97-AF65-F5344CB8AC3E}">
        <p14:creationId xmlns:p14="http://schemas.microsoft.com/office/powerpoint/2010/main" val="343707572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9" name="Rectangle 3"/>
          <p:cNvSpPr>
            <a:spLocks noGrp="1" noChangeArrowheads="1"/>
          </p:cNvSpPr>
          <p:nvPr>
            <p:ph type="body" sz="quarter" idx="10"/>
          </p:nvPr>
        </p:nvSpPr>
        <p:spPr/>
        <p:txBody>
          <a:bodyPr/>
          <a:lstStyle/>
          <a:p>
            <a:r>
              <a:rPr lang="en-US" dirty="0"/>
              <a:t>You can use logman.exe to create a log from the command line</a:t>
            </a:r>
          </a:p>
          <a:p>
            <a:r>
              <a:rPr lang="en-US" dirty="0"/>
              <a:t>To create a log by specifying the counters:</a:t>
            </a:r>
          </a:p>
        </p:txBody>
      </p:sp>
      <p:sp>
        <p:nvSpPr>
          <p:cNvPr id="674818" name="Rectangle 2"/>
          <p:cNvSpPr>
            <a:spLocks noGrp="1" noChangeArrowheads="1"/>
          </p:cNvSpPr>
          <p:nvPr>
            <p:ph type="title"/>
          </p:nvPr>
        </p:nvSpPr>
        <p:spPr/>
        <p:txBody>
          <a:bodyPr/>
          <a:lstStyle/>
          <a:p>
            <a:r>
              <a:rPr lang="en-US"/>
              <a:t>Create a Log by Specifying the Counters</a:t>
            </a:r>
            <a:endParaRPr lang="en-US" dirty="0"/>
          </a:p>
        </p:txBody>
      </p:sp>
      <p:sp>
        <p:nvSpPr>
          <p:cNvPr id="9" name="TextBox 8"/>
          <p:cNvSpPr txBox="1"/>
          <p:nvPr/>
        </p:nvSpPr>
        <p:spPr>
          <a:xfrm>
            <a:off x="2280118" y="2565028"/>
            <a:ext cx="6623796" cy="367477"/>
          </a:xfrm>
          <a:prstGeom prst="rect">
            <a:avLst/>
          </a:prstGeom>
          <a:solidFill>
            <a:schemeClr val="bg1">
              <a:lumMod val="95000"/>
            </a:schemeClr>
          </a:solidFill>
        </p:spPr>
        <p:txBody>
          <a:bodyPr wrap="square" rtlCol="0">
            <a:spAutoFit/>
          </a:bodyPr>
          <a:lstStyle/>
          <a:p>
            <a:pPr indent="-3174" defTabSz="914225"/>
            <a:r>
              <a:rPr lang="en-US" sz="1800" b="1" dirty="0" err="1">
                <a:solidFill>
                  <a:prstClr val="black"/>
                </a:solidFill>
                <a:latin typeface="Segoe UI"/>
              </a:rPr>
              <a:t>logman</a:t>
            </a:r>
            <a:r>
              <a:rPr lang="en-US" sz="1800" b="1" dirty="0">
                <a:solidFill>
                  <a:prstClr val="black"/>
                </a:solidFill>
                <a:latin typeface="Segoe UI"/>
              </a:rPr>
              <a:t> create counter “</a:t>
            </a:r>
            <a:r>
              <a:rPr lang="en-US" sz="1800" dirty="0">
                <a:solidFill>
                  <a:prstClr val="black"/>
                </a:solidFill>
                <a:latin typeface="Segoe UI"/>
              </a:rPr>
              <a:t>&lt;</a:t>
            </a:r>
            <a:r>
              <a:rPr lang="en-US" sz="1800" i="1" dirty="0" err="1">
                <a:solidFill>
                  <a:prstClr val="black"/>
                </a:solidFill>
                <a:latin typeface="Segoe UI"/>
              </a:rPr>
              <a:t>counter_name</a:t>
            </a:r>
            <a:r>
              <a:rPr lang="en-US" sz="1800" dirty="0">
                <a:solidFill>
                  <a:prstClr val="black"/>
                </a:solidFill>
                <a:latin typeface="Segoe UI"/>
              </a:rPr>
              <a:t>&gt;</a:t>
            </a:r>
            <a:r>
              <a:rPr lang="en-US" sz="1800" b="1" dirty="0">
                <a:solidFill>
                  <a:prstClr val="black"/>
                </a:solidFill>
                <a:latin typeface="Segoe UI"/>
              </a:rPr>
              <a:t>” -c</a:t>
            </a:r>
            <a:r>
              <a:rPr lang="en-US" sz="1800" dirty="0">
                <a:solidFill>
                  <a:prstClr val="black"/>
                </a:solidFill>
                <a:latin typeface="Segoe UI"/>
              </a:rPr>
              <a:t> &lt;</a:t>
            </a:r>
            <a:r>
              <a:rPr lang="en-US" sz="1800" i="1" dirty="0" err="1">
                <a:solidFill>
                  <a:prstClr val="black"/>
                </a:solidFill>
                <a:latin typeface="Segoe UI"/>
              </a:rPr>
              <a:t>counter_path</a:t>
            </a:r>
            <a:r>
              <a:rPr lang="en-US" sz="1800" dirty="0">
                <a:solidFill>
                  <a:prstClr val="black"/>
                </a:solidFill>
                <a:latin typeface="Segoe UI"/>
              </a:rPr>
              <a:t>&gt;</a:t>
            </a:r>
            <a:endParaRPr lang="en-US" sz="1800" b="1" dirty="0">
              <a:solidFill>
                <a:prstClr val="black"/>
              </a:solidFill>
              <a:latin typeface="Segoe UI"/>
            </a:endParaRPr>
          </a:p>
        </p:txBody>
      </p:sp>
      <p:pic>
        <p:nvPicPr>
          <p:cNvPr id="2" name="Picture 1"/>
          <p:cNvPicPr>
            <a:picLocks noChangeAspect="1"/>
          </p:cNvPicPr>
          <p:nvPr/>
        </p:nvPicPr>
        <p:blipFill>
          <a:blip r:embed="rId3"/>
          <a:stretch>
            <a:fillRect/>
          </a:stretch>
        </p:blipFill>
        <p:spPr>
          <a:xfrm>
            <a:off x="126463" y="3089906"/>
            <a:ext cx="11939074" cy="956360"/>
          </a:xfrm>
          <a:prstGeom prst="rect">
            <a:avLst/>
          </a:prstGeom>
        </p:spPr>
      </p:pic>
    </p:spTree>
    <p:extLst>
      <p:ext uri="{BB962C8B-B14F-4D97-AF65-F5344CB8AC3E}">
        <p14:creationId xmlns:p14="http://schemas.microsoft.com/office/powerpoint/2010/main" val="401226178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5395018" y="585483"/>
            <a:ext cx="6584016" cy="67528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28600" indent="-228600" algn="l" rtl="0" eaLnBrk="1" fontAlgn="base" hangingPunct="1">
              <a:lnSpc>
                <a:spcPct val="100000"/>
              </a:lnSpc>
              <a:spcBef>
                <a:spcPts val="600"/>
              </a:spcBef>
              <a:spcAft>
                <a:spcPct val="0"/>
              </a:spcAft>
              <a:buClr>
                <a:srgbClr val="8DACD0"/>
              </a:buClr>
              <a:buSzPct val="70000"/>
              <a:buFont typeface="Wingdings" pitchFamily="2" charset="2"/>
              <a:buBlip>
                <a:blip r:embed="rId3"/>
              </a:buBlip>
              <a:defRPr sz="2400" b="0">
                <a:solidFill>
                  <a:schemeClr val="tx1"/>
                </a:solidFill>
                <a:latin typeface="+mn-lt"/>
                <a:ea typeface="+mn-ea"/>
                <a:cs typeface="+mn-cs"/>
              </a:defRPr>
            </a:lvl1pPr>
            <a:lvl2pPr marL="574675" indent="-234950" algn="l" rtl="0" eaLnBrk="1" fontAlgn="base" hangingPunct="1">
              <a:lnSpc>
                <a:spcPct val="100000"/>
              </a:lnSpc>
              <a:spcBef>
                <a:spcPts val="600"/>
              </a:spcBef>
              <a:spcAft>
                <a:spcPct val="0"/>
              </a:spcAft>
              <a:buClr>
                <a:schemeClr val="accent2">
                  <a:lumMod val="75000"/>
                </a:schemeClr>
              </a:buClr>
              <a:buFont typeface="Arial" pitchFamily="34" charset="0"/>
              <a:buChar char="•"/>
              <a:defRPr sz="2200">
                <a:solidFill>
                  <a:schemeClr val="tx1"/>
                </a:solidFill>
                <a:latin typeface="+mn-lt"/>
              </a:defRPr>
            </a:lvl2pPr>
            <a:lvl3pPr marL="914400" indent="-227013" algn="l" rtl="0" eaLnBrk="1" fontAlgn="base" hangingPunct="1">
              <a:lnSpc>
                <a:spcPct val="100000"/>
              </a:lnSpc>
              <a:spcBef>
                <a:spcPts val="600"/>
              </a:spcBef>
              <a:spcAft>
                <a:spcPct val="0"/>
              </a:spcAft>
              <a:buClr>
                <a:schemeClr val="accent2">
                  <a:lumMod val="75000"/>
                </a:schemeClr>
              </a:buClr>
              <a:buSzPct val="70000"/>
              <a:buFont typeface="Courier New" pitchFamily="49" charset="0"/>
              <a:buChar char="o"/>
              <a:defRPr sz="2000">
                <a:solidFill>
                  <a:schemeClr val="tx1"/>
                </a:solidFill>
                <a:latin typeface="+mn-lt"/>
              </a:defRPr>
            </a:lvl3pPr>
            <a:lvl4pPr marL="1141413" indent="0" algn="l" rtl="0" eaLnBrk="1" fontAlgn="base" hangingPunct="1">
              <a:lnSpc>
                <a:spcPct val="100000"/>
              </a:lnSpc>
              <a:spcBef>
                <a:spcPts val="600"/>
              </a:spcBef>
              <a:spcAft>
                <a:spcPct val="0"/>
              </a:spcAft>
              <a:defRPr sz="1800">
                <a:solidFill>
                  <a:schemeClr val="tx1"/>
                </a:solidFill>
                <a:latin typeface="+mn-lt"/>
              </a:defRPr>
            </a:lvl4pPr>
            <a:lvl5pPr marL="1374775" indent="-1588" algn="l" rtl="0" eaLnBrk="1" fontAlgn="base" hangingPunct="1">
              <a:lnSpc>
                <a:spcPct val="100000"/>
              </a:lnSpc>
              <a:spcBef>
                <a:spcPts val="600"/>
              </a:spcBef>
              <a:spcAft>
                <a:spcPct val="0"/>
              </a:spcAft>
              <a:defRPr sz="1600">
                <a:solidFill>
                  <a:schemeClr val="tx1"/>
                </a:solidFill>
                <a:latin typeface="+mn-lt"/>
              </a:defRPr>
            </a:lvl5pPr>
            <a:lvl6pPr marL="1770063" indent="-1588" algn="l" rtl="0" eaLnBrk="1" fontAlgn="base" hangingPunct="1">
              <a:lnSpc>
                <a:spcPct val="90000"/>
              </a:lnSpc>
              <a:spcBef>
                <a:spcPct val="40000"/>
              </a:spcBef>
              <a:spcAft>
                <a:spcPct val="0"/>
              </a:spcAft>
              <a:defRPr sz="2000">
                <a:solidFill>
                  <a:schemeClr val="tx1"/>
                </a:solidFill>
                <a:latin typeface="+mn-lt"/>
              </a:defRPr>
            </a:lvl6pPr>
            <a:lvl7pPr marL="2227263" indent="-1588" algn="l" rtl="0" eaLnBrk="1" fontAlgn="base" hangingPunct="1">
              <a:lnSpc>
                <a:spcPct val="90000"/>
              </a:lnSpc>
              <a:spcBef>
                <a:spcPct val="40000"/>
              </a:spcBef>
              <a:spcAft>
                <a:spcPct val="0"/>
              </a:spcAft>
              <a:defRPr sz="2000">
                <a:solidFill>
                  <a:schemeClr val="tx1"/>
                </a:solidFill>
                <a:latin typeface="+mn-lt"/>
              </a:defRPr>
            </a:lvl7pPr>
            <a:lvl8pPr marL="2684463" indent="-1588" algn="l" rtl="0" eaLnBrk="1" fontAlgn="base" hangingPunct="1">
              <a:lnSpc>
                <a:spcPct val="90000"/>
              </a:lnSpc>
              <a:spcBef>
                <a:spcPct val="40000"/>
              </a:spcBef>
              <a:spcAft>
                <a:spcPct val="0"/>
              </a:spcAft>
              <a:defRPr sz="2000">
                <a:solidFill>
                  <a:schemeClr val="tx1"/>
                </a:solidFill>
                <a:latin typeface="+mn-lt"/>
              </a:defRPr>
            </a:lvl8pPr>
            <a:lvl9pPr marL="3141663" indent="-1588" algn="l" rtl="0" eaLnBrk="1" fontAlgn="base" hangingPunct="1">
              <a:lnSpc>
                <a:spcPct val="90000"/>
              </a:lnSpc>
              <a:spcBef>
                <a:spcPct val="40000"/>
              </a:spcBef>
              <a:spcAft>
                <a:spcPct val="0"/>
              </a:spcAft>
              <a:defRPr sz="2000">
                <a:solidFill>
                  <a:schemeClr val="tx1"/>
                </a:solidFill>
                <a:latin typeface="+mn-lt"/>
              </a:defRPr>
            </a:lvl9pPr>
          </a:lstStyle>
          <a:p>
            <a:pPr marL="228556" indent="-228556" defTabSz="914225">
              <a:buNone/>
            </a:pPr>
            <a:endParaRPr lang="en-US" sz="2000" dirty="0">
              <a:solidFill>
                <a:prstClr val="black"/>
              </a:solidFill>
              <a:latin typeface="Segoe UI"/>
            </a:endParaRPr>
          </a:p>
        </p:txBody>
      </p:sp>
      <p:sp>
        <p:nvSpPr>
          <p:cNvPr id="6" name="Content Placeholder 5"/>
          <p:cNvSpPr>
            <a:spLocks noGrp="1"/>
          </p:cNvSpPr>
          <p:nvPr>
            <p:ph type="body" sz="quarter" idx="10"/>
          </p:nvPr>
        </p:nvSpPr>
        <p:spPr/>
        <p:txBody>
          <a:bodyPr/>
          <a:lstStyle/>
          <a:p>
            <a:r>
              <a:rPr lang="en-US" dirty="0"/>
              <a:t>You can also create a log by using a text file</a:t>
            </a:r>
          </a:p>
          <a:p>
            <a:r>
              <a:rPr lang="en-US" dirty="0"/>
              <a:t>To do this, create a text file that has the counter paths on each line, and then save it with ANSI or Unicode encoding</a:t>
            </a:r>
          </a:p>
          <a:p>
            <a:endParaRPr lang="en-US" dirty="0"/>
          </a:p>
          <a:p>
            <a:endParaRPr lang="en-US" dirty="0"/>
          </a:p>
          <a:p>
            <a:endParaRPr lang="en-US" dirty="0"/>
          </a:p>
          <a:p>
            <a:endParaRPr lang="en-US" dirty="0"/>
          </a:p>
          <a:p>
            <a:endParaRPr lang="en-US" sz="1600" dirty="0"/>
          </a:p>
          <a:p>
            <a:r>
              <a:rPr lang="en-US" dirty="0"/>
              <a:t>Use the counter file (</a:t>
            </a:r>
            <a:r>
              <a:rPr lang="en-US" b="1" dirty="0"/>
              <a:t>-</a:t>
            </a:r>
            <a:r>
              <a:rPr lang="en-US" b="1" dirty="0" err="1"/>
              <a:t>cf</a:t>
            </a:r>
            <a:r>
              <a:rPr lang="en-US" dirty="0"/>
              <a:t>) parameter in logman.exe:</a:t>
            </a:r>
          </a:p>
        </p:txBody>
      </p:sp>
      <p:sp>
        <p:nvSpPr>
          <p:cNvPr id="8" name="Rectangle 2"/>
          <p:cNvSpPr>
            <a:spLocks noGrp="1" noChangeArrowheads="1"/>
          </p:cNvSpPr>
          <p:nvPr>
            <p:ph type="title"/>
          </p:nvPr>
        </p:nvSpPr>
        <p:spPr/>
        <p:txBody>
          <a:bodyPr/>
          <a:lstStyle/>
          <a:p>
            <a:r>
              <a:rPr lang="en-US" dirty="0"/>
              <a:t>Create a Log by Using a Text File</a:t>
            </a:r>
          </a:p>
        </p:txBody>
      </p:sp>
      <p:sp>
        <p:nvSpPr>
          <p:cNvPr id="18" name="Rectangle 3"/>
          <p:cNvSpPr txBox="1">
            <a:spLocks noChangeArrowheads="1"/>
          </p:cNvSpPr>
          <p:nvPr/>
        </p:nvSpPr>
        <p:spPr bwMode="auto">
          <a:xfrm>
            <a:off x="5395018" y="585483"/>
            <a:ext cx="6584016" cy="675284"/>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228600" indent="-228600" algn="l" rtl="0" eaLnBrk="1" fontAlgn="base" hangingPunct="1">
              <a:lnSpc>
                <a:spcPct val="100000"/>
              </a:lnSpc>
              <a:spcBef>
                <a:spcPts val="600"/>
              </a:spcBef>
              <a:spcAft>
                <a:spcPct val="0"/>
              </a:spcAft>
              <a:buClr>
                <a:srgbClr val="8DACD0"/>
              </a:buClr>
              <a:buSzPct val="70000"/>
              <a:buFont typeface="Wingdings" pitchFamily="2" charset="2"/>
              <a:buBlip>
                <a:blip r:embed="rId3"/>
              </a:buBlip>
              <a:defRPr sz="2400" b="0">
                <a:solidFill>
                  <a:schemeClr val="tx1"/>
                </a:solidFill>
                <a:latin typeface="+mn-lt"/>
                <a:ea typeface="+mn-ea"/>
                <a:cs typeface="+mn-cs"/>
              </a:defRPr>
            </a:lvl1pPr>
            <a:lvl2pPr marL="574675" indent="-234950" algn="l" rtl="0" eaLnBrk="1" fontAlgn="base" hangingPunct="1">
              <a:lnSpc>
                <a:spcPct val="100000"/>
              </a:lnSpc>
              <a:spcBef>
                <a:spcPts val="600"/>
              </a:spcBef>
              <a:spcAft>
                <a:spcPct val="0"/>
              </a:spcAft>
              <a:buClr>
                <a:schemeClr val="accent2">
                  <a:lumMod val="75000"/>
                </a:schemeClr>
              </a:buClr>
              <a:buFont typeface="Arial" pitchFamily="34" charset="0"/>
              <a:buChar char="•"/>
              <a:defRPr sz="2200">
                <a:solidFill>
                  <a:schemeClr val="tx1"/>
                </a:solidFill>
                <a:latin typeface="+mn-lt"/>
              </a:defRPr>
            </a:lvl2pPr>
            <a:lvl3pPr marL="914400" indent="-227013" algn="l" rtl="0" eaLnBrk="1" fontAlgn="base" hangingPunct="1">
              <a:lnSpc>
                <a:spcPct val="100000"/>
              </a:lnSpc>
              <a:spcBef>
                <a:spcPts val="600"/>
              </a:spcBef>
              <a:spcAft>
                <a:spcPct val="0"/>
              </a:spcAft>
              <a:buClr>
                <a:schemeClr val="accent2">
                  <a:lumMod val="75000"/>
                </a:schemeClr>
              </a:buClr>
              <a:buSzPct val="70000"/>
              <a:buFont typeface="Courier New" pitchFamily="49" charset="0"/>
              <a:buChar char="o"/>
              <a:defRPr sz="2000">
                <a:solidFill>
                  <a:schemeClr val="tx1"/>
                </a:solidFill>
                <a:latin typeface="+mn-lt"/>
              </a:defRPr>
            </a:lvl3pPr>
            <a:lvl4pPr marL="1141413" indent="0" algn="l" rtl="0" eaLnBrk="1" fontAlgn="base" hangingPunct="1">
              <a:lnSpc>
                <a:spcPct val="100000"/>
              </a:lnSpc>
              <a:spcBef>
                <a:spcPts val="600"/>
              </a:spcBef>
              <a:spcAft>
                <a:spcPct val="0"/>
              </a:spcAft>
              <a:defRPr sz="1800">
                <a:solidFill>
                  <a:schemeClr val="tx1"/>
                </a:solidFill>
                <a:latin typeface="+mn-lt"/>
              </a:defRPr>
            </a:lvl4pPr>
            <a:lvl5pPr marL="1374775" indent="-1588" algn="l" rtl="0" eaLnBrk="1" fontAlgn="base" hangingPunct="1">
              <a:lnSpc>
                <a:spcPct val="100000"/>
              </a:lnSpc>
              <a:spcBef>
                <a:spcPts val="600"/>
              </a:spcBef>
              <a:spcAft>
                <a:spcPct val="0"/>
              </a:spcAft>
              <a:defRPr sz="1600">
                <a:solidFill>
                  <a:schemeClr val="tx1"/>
                </a:solidFill>
                <a:latin typeface="+mn-lt"/>
              </a:defRPr>
            </a:lvl5pPr>
            <a:lvl6pPr marL="1770063" indent="-1588" algn="l" rtl="0" eaLnBrk="1" fontAlgn="base" hangingPunct="1">
              <a:lnSpc>
                <a:spcPct val="90000"/>
              </a:lnSpc>
              <a:spcBef>
                <a:spcPct val="40000"/>
              </a:spcBef>
              <a:spcAft>
                <a:spcPct val="0"/>
              </a:spcAft>
              <a:defRPr sz="2000">
                <a:solidFill>
                  <a:schemeClr val="tx1"/>
                </a:solidFill>
                <a:latin typeface="+mn-lt"/>
              </a:defRPr>
            </a:lvl6pPr>
            <a:lvl7pPr marL="2227263" indent="-1588" algn="l" rtl="0" eaLnBrk="1" fontAlgn="base" hangingPunct="1">
              <a:lnSpc>
                <a:spcPct val="90000"/>
              </a:lnSpc>
              <a:spcBef>
                <a:spcPct val="40000"/>
              </a:spcBef>
              <a:spcAft>
                <a:spcPct val="0"/>
              </a:spcAft>
              <a:defRPr sz="2000">
                <a:solidFill>
                  <a:schemeClr val="tx1"/>
                </a:solidFill>
                <a:latin typeface="+mn-lt"/>
              </a:defRPr>
            </a:lvl7pPr>
            <a:lvl8pPr marL="2684463" indent="-1588" algn="l" rtl="0" eaLnBrk="1" fontAlgn="base" hangingPunct="1">
              <a:lnSpc>
                <a:spcPct val="90000"/>
              </a:lnSpc>
              <a:spcBef>
                <a:spcPct val="40000"/>
              </a:spcBef>
              <a:spcAft>
                <a:spcPct val="0"/>
              </a:spcAft>
              <a:defRPr sz="2000">
                <a:solidFill>
                  <a:schemeClr val="tx1"/>
                </a:solidFill>
                <a:latin typeface="+mn-lt"/>
              </a:defRPr>
            </a:lvl8pPr>
            <a:lvl9pPr marL="3141663" indent="-1588" algn="l" rtl="0" eaLnBrk="1" fontAlgn="base" hangingPunct="1">
              <a:lnSpc>
                <a:spcPct val="90000"/>
              </a:lnSpc>
              <a:spcBef>
                <a:spcPct val="40000"/>
              </a:spcBef>
              <a:spcAft>
                <a:spcPct val="0"/>
              </a:spcAft>
              <a:defRPr sz="2000">
                <a:solidFill>
                  <a:schemeClr val="tx1"/>
                </a:solidFill>
                <a:latin typeface="+mn-lt"/>
              </a:defRPr>
            </a:lvl9pPr>
          </a:lstStyle>
          <a:p>
            <a:pPr marL="228556" indent="-228556" defTabSz="914225">
              <a:buNone/>
            </a:pPr>
            <a:endParaRPr lang="en-US" sz="2000" dirty="0">
              <a:solidFill>
                <a:prstClr val="black"/>
              </a:solidFill>
              <a:latin typeface="Segoe UI"/>
            </a:endParaRPr>
          </a:p>
        </p:txBody>
      </p:sp>
      <p:sp>
        <p:nvSpPr>
          <p:cNvPr id="16" name="TextBox 15"/>
          <p:cNvSpPr txBox="1"/>
          <p:nvPr/>
        </p:nvSpPr>
        <p:spPr>
          <a:xfrm>
            <a:off x="2362200" y="5206672"/>
            <a:ext cx="6623796" cy="374793"/>
          </a:xfrm>
          <a:prstGeom prst="rect">
            <a:avLst/>
          </a:prstGeom>
          <a:solidFill>
            <a:schemeClr val="bg1">
              <a:lumMod val="95000"/>
            </a:schemeClr>
          </a:solidFill>
        </p:spPr>
        <p:txBody>
          <a:bodyPr wrap="square" rtlCol="0">
            <a:spAutoFit/>
          </a:bodyPr>
          <a:lstStyle/>
          <a:p>
            <a:pPr indent="-3174" defTabSz="914225"/>
            <a:r>
              <a:rPr lang="en-US" sz="1800" b="1" dirty="0" err="1">
                <a:solidFill>
                  <a:prstClr val="black"/>
                </a:solidFill>
                <a:latin typeface="Segoe UI"/>
              </a:rPr>
              <a:t>logman</a:t>
            </a:r>
            <a:r>
              <a:rPr lang="en-US" sz="1800" b="1" dirty="0">
                <a:solidFill>
                  <a:prstClr val="black"/>
                </a:solidFill>
                <a:latin typeface="Segoe UI"/>
              </a:rPr>
              <a:t> create counter “</a:t>
            </a:r>
            <a:r>
              <a:rPr lang="en-US" sz="1800" dirty="0">
                <a:solidFill>
                  <a:prstClr val="black"/>
                </a:solidFill>
                <a:latin typeface="Segoe UI"/>
              </a:rPr>
              <a:t>&lt;</a:t>
            </a:r>
            <a:r>
              <a:rPr lang="en-US" sz="1800" i="1" dirty="0" err="1">
                <a:solidFill>
                  <a:prstClr val="black"/>
                </a:solidFill>
                <a:latin typeface="Segoe UI"/>
              </a:rPr>
              <a:t>counter_name</a:t>
            </a:r>
            <a:r>
              <a:rPr lang="en-US" sz="1800" dirty="0">
                <a:solidFill>
                  <a:prstClr val="black"/>
                </a:solidFill>
                <a:latin typeface="Segoe UI"/>
              </a:rPr>
              <a:t>&gt;</a:t>
            </a:r>
            <a:r>
              <a:rPr lang="en-US" sz="1800" b="1" dirty="0">
                <a:solidFill>
                  <a:prstClr val="black"/>
                </a:solidFill>
                <a:latin typeface="Segoe UI"/>
              </a:rPr>
              <a:t>” -</a:t>
            </a:r>
            <a:r>
              <a:rPr lang="en-US" sz="1800" b="1" dirty="0" err="1">
                <a:solidFill>
                  <a:prstClr val="black"/>
                </a:solidFill>
                <a:latin typeface="Segoe UI"/>
              </a:rPr>
              <a:t>cf</a:t>
            </a:r>
            <a:r>
              <a:rPr lang="en-US" sz="1800" dirty="0">
                <a:solidFill>
                  <a:prstClr val="black"/>
                </a:solidFill>
                <a:latin typeface="Segoe UI"/>
              </a:rPr>
              <a:t> &lt;</a:t>
            </a:r>
            <a:r>
              <a:rPr lang="en-US" sz="1800" i="1" dirty="0" err="1">
                <a:solidFill>
                  <a:prstClr val="black"/>
                </a:solidFill>
                <a:latin typeface="Segoe UI"/>
              </a:rPr>
              <a:t>text</a:t>
            </a:r>
            <a:r>
              <a:rPr lang="en-US" sz="1800" dirty="0" err="1">
                <a:solidFill>
                  <a:prstClr val="black"/>
                </a:solidFill>
                <a:latin typeface="Segoe UI"/>
              </a:rPr>
              <a:t>_</a:t>
            </a:r>
            <a:r>
              <a:rPr lang="en-US" sz="1800" i="1" dirty="0" err="1">
                <a:solidFill>
                  <a:prstClr val="black"/>
                </a:solidFill>
                <a:latin typeface="Segoe UI"/>
              </a:rPr>
              <a:t>file</a:t>
            </a:r>
            <a:r>
              <a:rPr lang="en-US" sz="1800" dirty="0">
                <a:solidFill>
                  <a:prstClr val="black"/>
                </a:solidFill>
                <a:latin typeface="Segoe UI"/>
              </a:rPr>
              <a:t>&gt;</a:t>
            </a:r>
          </a:p>
        </p:txBody>
      </p:sp>
      <p:pic>
        <p:nvPicPr>
          <p:cNvPr id="3" name="Picture 2"/>
          <p:cNvPicPr>
            <a:picLocks noChangeAspect="1"/>
          </p:cNvPicPr>
          <p:nvPr/>
        </p:nvPicPr>
        <p:blipFill>
          <a:blip r:embed="rId4"/>
          <a:stretch>
            <a:fillRect/>
          </a:stretch>
        </p:blipFill>
        <p:spPr>
          <a:xfrm>
            <a:off x="3048000" y="2497163"/>
            <a:ext cx="1919845" cy="2205147"/>
          </a:xfrm>
          <a:prstGeom prst="rect">
            <a:avLst/>
          </a:prstGeom>
        </p:spPr>
      </p:pic>
      <p:sp>
        <p:nvSpPr>
          <p:cNvPr id="15" name="Rectangle 14"/>
          <p:cNvSpPr/>
          <p:nvPr/>
        </p:nvSpPr>
        <p:spPr bwMode="auto">
          <a:xfrm>
            <a:off x="3048000" y="2497162"/>
            <a:ext cx="1919845" cy="2205147"/>
          </a:xfrm>
          <a:prstGeom prst="rect">
            <a:avLst/>
          </a:prstGeom>
          <a:noFill/>
          <a:ln w="38100" cap="flat" cmpd="sng" algn="ctr">
            <a:solidFill>
              <a:srgbClr val="00B05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grpSp>
        <p:nvGrpSpPr>
          <p:cNvPr id="2" name="Group 1">
            <a:extLst>
              <a:ext uri="{FF2B5EF4-FFF2-40B4-BE49-F238E27FC236}">
                <a16:creationId xmlns:a16="http://schemas.microsoft.com/office/drawing/2014/main" id="{8543BEC0-728D-43B9-B684-74D6D2D99AEF}"/>
              </a:ext>
            </a:extLst>
          </p:cNvPr>
          <p:cNvGrpSpPr/>
          <p:nvPr/>
        </p:nvGrpSpPr>
        <p:grpSpPr>
          <a:xfrm>
            <a:off x="7524334" y="2155689"/>
            <a:ext cx="3986016" cy="2546621"/>
            <a:chOff x="6096000" y="2021636"/>
            <a:chExt cx="3986016" cy="2546621"/>
          </a:xfrm>
        </p:grpSpPr>
        <p:pic>
          <p:nvPicPr>
            <p:cNvPr id="4" name="Picture 3"/>
            <p:cNvPicPr>
              <a:picLocks noChangeAspect="1"/>
            </p:cNvPicPr>
            <p:nvPr/>
          </p:nvPicPr>
          <p:blipFill>
            <a:blip r:embed="rId5"/>
            <a:stretch>
              <a:fillRect/>
            </a:stretch>
          </p:blipFill>
          <p:spPr>
            <a:xfrm>
              <a:off x="6096000" y="2021636"/>
              <a:ext cx="3986016" cy="2546621"/>
            </a:xfrm>
            <a:prstGeom prst="rect">
              <a:avLst/>
            </a:prstGeom>
          </p:spPr>
        </p:pic>
        <p:sp>
          <p:nvSpPr>
            <p:cNvPr id="17" name="Rectangle 16"/>
            <p:cNvSpPr/>
            <p:nvPr/>
          </p:nvSpPr>
          <p:spPr bwMode="auto">
            <a:xfrm>
              <a:off x="7976469" y="4297929"/>
              <a:ext cx="927445" cy="270328"/>
            </a:xfrm>
            <a:prstGeom prst="rect">
              <a:avLst/>
            </a:prstGeom>
            <a:noFill/>
            <a:ln w="38100" cap="flat" cmpd="sng" algn="ctr">
              <a:solidFill>
                <a:srgbClr val="00B05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grpSp>
      <p:pic>
        <p:nvPicPr>
          <p:cNvPr id="5" name="Picture 4"/>
          <p:cNvPicPr>
            <a:picLocks noChangeAspect="1"/>
          </p:cNvPicPr>
          <p:nvPr/>
        </p:nvPicPr>
        <p:blipFill>
          <a:blip r:embed="rId6"/>
          <a:stretch>
            <a:fillRect/>
          </a:stretch>
        </p:blipFill>
        <p:spPr>
          <a:xfrm>
            <a:off x="1095779" y="5597232"/>
            <a:ext cx="9555232" cy="1288482"/>
          </a:xfrm>
          <a:prstGeom prst="rect">
            <a:avLst/>
          </a:prstGeom>
        </p:spPr>
      </p:pic>
    </p:spTree>
    <p:extLst>
      <p:ext uri="{BB962C8B-B14F-4D97-AF65-F5344CB8AC3E}">
        <p14:creationId xmlns:p14="http://schemas.microsoft.com/office/powerpoint/2010/main" val="425935879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type="body" sz="quarter" idx="10"/>
          </p:nvPr>
        </p:nvSpPr>
        <p:spPr/>
        <p:txBody>
          <a:bodyPr/>
          <a:lstStyle/>
          <a:p>
            <a:r>
              <a:rPr lang="en-US" dirty="0"/>
              <a:t>This allows the easy addition of counters from Microsoft and third-party </a:t>
            </a:r>
            <a:r>
              <a:rPr lang="en-US" dirty="0" err="1"/>
              <a:t>Perfmon</a:t>
            </a:r>
            <a:r>
              <a:rPr lang="en-US" dirty="0"/>
              <a:t> objects:</a:t>
            </a:r>
          </a:p>
          <a:p>
            <a:pPr lvl="1"/>
            <a:r>
              <a:rPr lang="en-US" dirty="0"/>
              <a:t>To create the text file for logman.exe, you can use typeperf.exe</a:t>
            </a:r>
          </a:p>
          <a:p>
            <a:pPr lvl="1"/>
            <a:r>
              <a:rPr lang="en-US" dirty="0"/>
              <a:t>Typeperf.exe creates a text file of all counters in an object:</a:t>
            </a:r>
          </a:p>
          <a:p>
            <a:pPr marL="457112" lvl="1" indent="0">
              <a:buNone/>
            </a:pPr>
            <a:endParaRPr lang="en-US" dirty="0"/>
          </a:p>
          <a:p>
            <a:pPr lvl="1"/>
            <a:r>
              <a:rPr lang="en-US" dirty="0"/>
              <a:t>For example, for the Processor object, type:</a:t>
            </a:r>
          </a:p>
          <a:p>
            <a:pPr lvl="1"/>
            <a:endParaRPr lang="en-US" dirty="0"/>
          </a:p>
          <a:p>
            <a:pPr lvl="1"/>
            <a:endParaRPr lang="en-US" dirty="0"/>
          </a:p>
          <a:p>
            <a:pPr lvl="1"/>
            <a:r>
              <a:rPr lang="en-US" dirty="0"/>
              <a:t>Must be ran in an administrator</a:t>
            </a:r>
            <a:br>
              <a:rPr lang="en-US" dirty="0"/>
            </a:br>
            <a:r>
              <a:rPr lang="en-US" dirty="0"/>
              <a:t>command prompt.</a:t>
            </a:r>
          </a:p>
        </p:txBody>
      </p:sp>
      <p:sp>
        <p:nvSpPr>
          <p:cNvPr id="8" name="Rectangle 2"/>
          <p:cNvSpPr>
            <a:spLocks noGrp="1" noChangeArrowheads="1"/>
          </p:cNvSpPr>
          <p:nvPr>
            <p:ph type="title"/>
          </p:nvPr>
        </p:nvSpPr>
        <p:spPr/>
        <p:txBody>
          <a:bodyPr/>
          <a:lstStyle/>
          <a:p>
            <a:r>
              <a:rPr lang="en-US"/>
              <a:t>Create the Template File by Using typeperf.exe</a:t>
            </a:r>
            <a:endParaRPr lang="en-US" dirty="0"/>
          </a:p>
        </p:txBody>
      </p:sp>
      <p:sp>
        <p:nvSpPr>
          <p:cNvPr id="14" name="TextBox 13"/>
          <p:cNvSpPr txBox="1"/>
          <p:nvPr/>
        </p:nvSpPr>
        <p:spPr>
          <a:xfrm>
            <a:off x="1231696" y="3817093"/>
            <a:ext cx="6682197" cy="367477"/>
          </a:xfrm>
          <a:prstGeom prst="rect">
            <a:avLst/>
          </a:prstGeom>
          <a:solidFill>
            <a:schemeClr val="bg1">
              <a:lumMod val="95000"/>
            </a:schemeClr>
          </a:solidFill>
        </p:spPr>
        <p:txBody>
          <a:bodyPr wrap="square" rtlCol="0">
            <a:spAutoFit/>
          </a:bodyPr>
          <a:lstStyle/>
          <a:p>
            <a:pPr indent="-3174" defTabSz="914225"/>
            <a:r>
              <a:rPr lang="en-US" sz="1800" b="1" dirty="0" err="1">
                <a:solidFill>
                  <a:prstClr val="black"/>
                </a:solidFill>
                <a:latin typeface="Segoe UI"/>
              </a:rPr>
              <a:t>typeperf</a:t>
            </a:r>
            <a:r>
              <a:rPr lang="en-US" sz="1800" b="1" dirty="0">
                <a:solidFill>
                  <a:prstClr val="black"/>
                </a:solidFill>
                <a:latin typeface="Segoe UI"/>
              </a:rPr>
              <a:t> -q</a:t>
            </a:r>
            <a:r>
              <a:rPr lang="en-US" sz="1800" dirty="0">
                <a:solidFill>
                  <a:prstClr val="black"/>
                </a:solidFill>
                <a:latin typeface="Segoe UI"/>
              </a:rPr>
              <a:t> processor information </a:t>
            </a:r>
            <a:r>
              <a:rPr lang="en-US" sz="1800" b="1" dirty="0">
                <a:solidFill>
                  <a:prstClr val="black"/>
                </a:solidFill>
                <a:latin typeface="Segoe UI"/>
              </a:rPr>
              <a:t>-o</a:t>
            </a:r>
            <a:r>
              <a:rPr lang="en-US" sz="1800" dirty="0">
                <a:solidFill>
                  <a:prstClr val="black"/>
                </a:solidFill>
                <a:latin typeface="Segoe UI"/>
              </a:rPr>
              <a:t> Processor Information.txt</a:t>
            </a:r>
          </a:p>
        </p:txBody>
      </p:sp>
      <p:sp>
        <p:nvSpPr>
          <p:cNvPr id="15" name="TextBox 14"/>
          <p:cNvSpPr txBox="1"/>
          <p:nvPr/>
        </p:nvSpPr>
        <p:spPr>
          <a:xfrm>
            <a:off x="1223922" y="2901852"/>
            <a:ext cx="4103874" cy="374793"/>
          </a:xfrm>
          <a:prstGeom prst="rect">
            <a:avLst/>
          </a:prstGeom>
          <a:solidFill>
            <a:schemeClr val="bg1">
              <a:lumMod val="95000"/>
            </a:schemeClr>
          </a:solidFill>
        </p:spPr>
        <p:txBody>
          <a:bodyPr wrap="square" rtlCol="0">
            <a:spAutoFit/>
          </a:bodyPr>
          <a:lstStyle/>
          <a:p>
            <a:pPr indent="-3174" defTabSz="914225"/>
            <a:r>
              <a:rPr lang="en-US" sz="1800" b="1" dirty="0" err="1">
                <a:solidFill>
                  <a:prstClr val="black"/>
                </a:solidFill>
                <a:latin typeface="Segoe UI"/>
              </a:rPr>
              <a:t>typeperf</a:t>
            </a:r>
            <a:r>
              <a:rPr lang="en-US" sz="1800" b="1" dirty="0">
                <a:solidFill>
                  <a:prstClr val="black"/>
                </a:solidFill>
                <a:latin typeface="Segoe UI"/>
              </a:rPr>
              <a:t> -q </a:t>
            </a:r>
            <a:r>
              <a:rPr lang="en-US" sz="1800" dirty="0">
                <a:solidFill>
                  <a:prstClr val="black"/>
                </a:solidFill>
                <a:latin typeface="Segoe UI"/>
              </a:rPr>
              <a:t>[</a:t>
            </a:r>
            <a:r>
              <a:rPr lang="en-US" sz="1800" i="1" dirty="0">
                <a:solidFill>
                  <a:prstClr val="black"/>
                </a:solidFill>
                <a:latin typeface="Segoe UI"/>
              </a:rPr>
              <a:t>object</a:t>
            </a:r>
            <a:r>
              <a:rPr lang="en-US" sz="1800" dirty="0">
                <a:solidFill>
                  <a:prstClr val="black"/>
                </a:solidFill>
                <a:latin typeface="Segoe UI"/>
              </a:rPr>
              <a:t>]</a:t>
            </a:r>
            <a:r>
              <a:rPr lang="en-US" sz="1800" b="1" dirty="0">
                <a:solidFill>
                  <a:prstClr val="black"/>
                </a:solidFill>
                <a:latin typeface="Segoe UI"/>
              </a:rPr>
              <a:t> -o </a:t>
            </a:r>
            <a:r>
              <a:rPr lang="en-US" sz="1800" i="1" dirty="0">
                <a:solidFill>
                  <a:prstClr val="black"/>
                </a:solidFill>
                <a:latin typeface="Segoe UI"/>
              </a:rPr>
              <a:t>&lt;filename&gt;</a:t>
            </a:r>
          </a:p>
        </p:txBody>
      </p:sp>
      <p:pic>
        <p:nvPicPr>
          <p:cNvPr id="2" name="Picture 1"/>
          <p:cNvPicPr>
            <a:picLocks noChangeAspect="1"/>
          </p:cNvPicPr>
          <p:nvPr/>
        </p:nvPicPr>
        <p:blipFill>
          <a:blip r:embed="rId3"/>
          <a:stretch>
            <a:fillRect/>
          </a:stretch>
        </p:blipFill>
        <p:spPr>
          <a:xfrm>
            <a:off x="949157" y="5340390"/>
            <a:ext cx="7247277" cy="1212810"/>
          </a:xfrm>
          <a:prstGeom prst="rect">
            <a:avLst/>
          </a:prstGeom>
        </p:spPr>
      </p:pic>
      <p:pic>
        <p:nvPicPr>
          <p:cNvPr id="3" name="Picture 2"/>
          <p:cNvPicPr>
            <a:picLocks noChangeAspect="1"/>
          </p:cNvPicPr>
          <p:nvPr/>
        </p:nvPicPr>
        <p:blipFill rotWithShape="1">
          <a:blip r:embed="rId4"/>
          <a:srcRect r="8085" b="4339"/>
          <a:stretch/>
        </p:blipFill>
        <p:spPr>
          <a:xfrm>
            <a:off x="9250910" y="1741158"/>
            <a:ext cx="2941090" cy="5040642"/>
          </a:xfrm>
          <a:prstGeom prst="rect">
            <a:avLst/>
          </a:prstGeom>
        </p:spPr>
      </p:pic>
    </p:spTree>
    <p:extLst>
      <p:ext uri="{BB962C8B-B14F-4D97-AF65-F5344CB8AC3E}">
        <p14:creationId xmlns:p14="http://schemas.microsoft.com/office/powerpoint/2010/main" val="259056093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We have counters.txt standard templates in the </a:t>
            </a:r>
            <a:r>
              <a:rPr lang="en-US" b="1" dirty="0"/>
              <a:t>\Capture Templates </a:t>
            </a:r>
            <a:r>
              <a:rPr lang="en-US" dirty="0"/>
              <a:t>folder of this workshop</a:t>
            </a:r>
          </a:p>
          <a:p>
            <a:r>
              <a:rPr lang="en-US" dirty="0"/>
              <a:t>PAL has an excellent set of templates that can be exported in the XML or .TXT format. The .TXT format can be utilized by </a:t>
            </a:r>
            <a:r>
              <a:rPr lang="en-US" dirty="0" err="1"/>
              <a:t>Logman</a:t>
            </a:r>
            <a:r>
              <a:rPr lang="en-US" dirty="0"/>
              <a:t> to install, start, and stop </a:t>
            </a:r>
            <a:r>
              <a:rPr lang="en-US" dirty="0" err="1"/>
              <a:t>Perfmon</a:t>
            </a:r>
            <a:r>
              <a:rPr lang="en-US" dirty="0"/>
              <a:t> collections of the counters discussed in this workshop</a:t>
            </a:r>
          </a:p>
        </p:txBody>
      </p:sp>
      <p:sp>
        <p:nvSpPr>
          <p:cNvPr id="2" name="Title 1"/>
          <p:cNvSpPr>
            <a:spLocks noGrp="1"/>
          </p:cNvSpPr>
          <p:nvPr>
            <p:ph type="title"/>
          </p:nvPr>
        </p:nvSpPr>
        <p:spPr/>
        <p:txBody>
          <a:bodyPr/>
          <a:lstStyle/>
          <a:p>
            <a:r>
              <a:rPr lang="en-US" dirty="0"/>
              <a:t>Popular Role Templates are Provided</a:t>
            </a:r>
          </a:p>
        </p:txBody>
      </p:sp>
    </p:spTree>
    <p:extLst>
      <p:ext uri="{BB962C8B-B14F-4D97-AF65-F5344CB8AC3E}">
        <p14:creationId xmlns:p14="http://schemas.microsoft.com/office/powerpoint/2010/main" val="354913063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name="HIDDEN - Slide1435">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281344"/>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name="HIDDEN - Slide1436">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BC6F63-616D-478D-A91D-8B071350BF64}"/>
              </a:ext>
            </a:extLst>
          </p:cNvPr>
          <p:cNvSpPr>
            <a:spLocks noGrp="1"/>
          </p:cNvSpPr>
          <p:nvPr>
            <p:ph type="title"/>
          </p:nvPr>
        </p:nvSpPr>
        <p:spPr>
          <a:xfrm>
            <a:off x="269239" y="2084172"/>
            <a:ext cx="11653523" cy="2139688"/>
          </a:xfrm>
        </p:spPr>
        <p:txBody>
          <a:bodyPr/>
          <a:lstStyle/>
          <a:p>
            <a:r>
              <a:rPr lang="en-US"/>
              <a:t>Create a remote log and working with collector sets</a:t>
            </a:r>
            <a:endParaRPr lang="en-US" dirty="0"/>
          </a:p>
        </p:txBody>
      </p:sp>
    </p:spTree>
    <p:extLst>
      <p:ext uri="{BB962C8B-B14F-4D97-AF65-F5344CB8AC3E}">
        <p14:creationId xmlns:p14="http://schemas.microsoft.com/office/powerpoint/2010/main" val="4226783555"/>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type="body" sz="quarter" idx="10"/>
          </p:nvPr>
        </p:nvSpPr>
        <p:spPr/>
        <p:txBody>
          <a:bodyPr/>
          <a:lstStyle/>
          <a:p>
            <a:pPr marL="457112" indent="-457112">
              <a:buFont typeface="+mj-lt"/>
              <a:buAutoNum type="arabicPeriod"/>
            </a:pPr>
            <a:r>
              <a:rPr lang="en-US" dirty="0"/>
              <a:t>Create a text file with the counter paths that you want</a:t>
            </a:r>
          </a:p>
          <a:p>
            <a:pPr marL="457112" indent="-457112">
              <a:buFont typeface="+mj-lt"/>
              <a:buAutoNum type="arabicPeriod"/>
            </a:pPr>
            <a:r>
              <a:rPr lang="en-US" dirty="0"/>
              <a:t>In logman.exe, use the create verb and -</a:t>
            </a:r>
            <a:r>
              <a:rPr lang="en-US" dirty="0" err="1"/>
              <a:t>cf</a:t>
            </a:r>
            <a:r>
              <a:rPr lang="en-US" dirty="0"/>
              <a:t> to import the counter paths into a new log</a:t>
            </a:r>
          </a:p>
          <a:p>
            <a:pPr marL="457112" indent="-457112">
              <a:buFont typeface="+mj-lt"/>
              <a:buAutoNum type="arabicPeriod"/>
            </a:pPr>
            <a:r>
              <a:rPr lang="en-US" dirty="0"/>
              <a:t>Use the -s parameter to create the log on the remote computer</a:t>
            </a:r>
          </a:p>
          <a:p>
            <a:pPr marL="457112" indent="-457112">
              <a:buFont typeface="+mj-lt"/>
              <a:buAutoNum type="arabicPeriod"/>
            </a:pPr>
            <a:r>
              <a:rPr lang="en-US" dirty="0"/>
              <a:t>Use the -b and -e parameters to schedule the beginning and ending time of the log</a:t>
            </a:r>
          </a:p>
          <a:p>
            <a:r>
              <a:rPr lang="en-US" dirty="0"/>
              <a:t>For example:</a:t>
            </a:r>
          </a:p>
          <a:p>
            <a:pPr lvl="1"/>
            <a:r>
              <a:rPr lang="en-US" dirty="0" err="1"/>
              <a:t>logman</a:t>
            </a:r>
            <a:r>
              <a:rPr lang="en-US" dirty="0"/>
              <a:t> create counter </a:t>
            </a:r>
            <a:r>
              <a:rPr lang="en-US" dirty="0" err="1"/>
              <a:t>VitalSigns</a:t>
            </a:r>
            <a:r>
              <a:rPr lang="en-US" dirty="0"/>
              <a:t> -s </a:t>
            </a:r>
            <a:r>
              <a:rPr lang="en-US" dirty="0" err="1"/>
              <a:t>RemoteComputer</a:t>
            </a:r>
            <a:r>
              <a:rPr lang="en-US" dirty="0"/>
              <a:t> -o C:\Perflogs\Admin\VitalSigns.blg -f bin -</a:t>
            </a:r>
            <a:r>
              <a:rPr lang="en-US" dirty="0" err="1"/>
              <a:t>cf</a:t>
            </a:r>
            <a:r>
              <a:rPr lang="en-US" dirty="0"/>
              <a:t> counterlist.txt -</a:t>
            </a:r>
            <a:r>
              <a:rPr lang="en-US" dirty="0" err="1"/>
              <a:t>si</a:t>
            </a:r>
            <a:r>
              <a:rPr lang="en-US" dirty="0"/>
              <a:t> 00:01:00 -b 6/27/2010 08:00:00AM -e 6/28/2010 08:00:00AM</a:t>
            </a:r>
          </a:p>
          <a:p>
            <a:endParaRPr lang="en-US" dirty="0"/>
          </a:p>
          <a:p>
            <a:endParaRPr lang="en-US" dirty="0"/>
          </a:p>
          <a:p>
            <a:endParaRPr lang="en-US" dirty="0"/>
          </a:p>
        </p:txBody>
      </p:sp>
      <p:sp>
        <p:nvSpPr>
          <p:cNvPr id="674818" name="Rectangle 2"/>
          <p:cNvSpPr>
            <a:spLocks noGrp="1" noChangeArrowheads="1"/>
          </p:cNvSpPr>
          <p:nvPr>
            <p:ph type="title"/>
          </p:nvPr>
        </p:nvSpPr>
        <p:spPr/>
        <p:txBody>
          <a:bodyPr/>
          <a:lstStyle/>
          <a:p>
            <a:r>
              <a:rPr lang="en-US" dirty="0"/>
              <a:t>Create a Log on a Remote Computer</a:t>
            </a:r>
          </a:p>
        </p:txBody>
      </p:sp>
    </p:spTree>
    <p:extLst>
      <p:ext uri="{BB962C8B-B14F-4D97-AF65-F5344CB8AC3E}">
        <p14:creationId xmlns:p14="http://schemas.microsoft.com/office/powerpoint/2010/main" val="295247647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0"/>
          </p:nvPr>
        </p:nvSpPr>
        <p:spPr/>
        <p:txBody>
          <a:bodyPr/>
          <a:lstStyle/>
          <a:p>
            <a:pPr marL="457112" indent="-457112">
              <a:buFont typeface="+mj-lt"/>
              <a:buAutoNum type="arabicPeriod"/>
            </a:pPr>
            <a:r>
              <a:rPr lang="en-US" dirty="0"/>
              <a:t>Install the </a:t>
            </a:r>
            <a:r>
              <a:rPr lang="en-US" dirty="0" err="1"/>
              <a:t>Perfmon</a:t>
            </a:r>
            <a:r>
              <a:rPr lang="en-US" dirty="0"/>
              <a:t> capture on the server</a:t>
            </a:r>
          </a:p>
          <a:p>
            <a:pPr marL="457112" indent="-457112">
              <a:buFont typeface="+mj-lt"/>
              <a:buAutoNum type="arabicPeriod"/>
            </a:pPr>
            <a:r>
              <a:rPr lang="en-US" dirty="0"/>
              <a:t>Run logman.exe, with -</a:t>
            </a:r>
            <a:r>
              <a:rPr lang="en-US" dirty="0" err="1"/>
              <a:t>cf</a:t>
            </a:r>
            <a:r>
              <a:rPr lang="en-GB" dirty="0"/>
              <a:t> </a:t>
            </a:r>
            <a:endParaRPr lang="en-US" dirty="0"/>
          </a:p>
          <a:p>
            <a:r>
              <a:rPr lang="en-GB" dirty="0"/>
              <a:t>For example:</a:t>
            </a:r>
          </a:p>
          <a:p>
            <a:pPr lvl="1"/>
            <a:r>
              <a:rPr lang="en-GB" dirty="0"/>
              <a:t>To create a log called </a:t>
            </a:r>
            <a:r>
              <a:rPr lang="en-GB" dirty="0" err="1"/>
              <a:t>Blackbox</a:t>
            </a:r>
            <a:r>
              <a:rPr lang="en-GB" dirty="0"/>
              <a:t>: </a:t>
            </a:r>
            <a:br>
              <a:rPr lang="en-GB" dirty="0"/>
            </a:br>
            <a:r>
              <a:rPr lang="en-US" dirty="0" err="1"/>
              <a:t>logman</a:t>
            </a:r>
            <a:r>
              <a:rPr lang="en-US" dirty="0"/>
              <a:t> create counter </a:t>
            </a:r>
            <a:r>
              <a:rPr lang="en-US" dirty="0" err="1"/>
              <a:t>Blackbox</a:t>
            </a:r>
            <a:r>
              <a:rPr lang="en-US" dirty="0"/>
              <a:t> -v </a:t>
            </a:r>
            <a:r>
              <a:rPr lang="en-US" dirty="0" err="1"/>
              <a:t>mmddhhmm</a:t>
            </a:r>
            <a:r>
              <a:rPr lang="en-US" dirty="0"/>
              <a:t> -</a:t>
            </a:r>
            <a:r>
              <a:rPr lang="en-US" dirty="0" err="1"/>
              <a:t>cf</a:t>
            </a:r>
            <a:r>
              <a:rPr lang="en-US" dirty="0"/>
              <a:t> counters.txt -</a:t>
            </a:r>
            <a:r>
              <a:rPr lang="en-US" dirty="0" err="1"/>
              <a:t>si</a:t>
            </a:r>
            <a:r>
              <a:rPr lang="en-US" dirty="0"/>
              <a:t> 00:00:15 -f </a:t>
            </a:r>
            <a:r>
              <a:rPr lang="en-US" dirty="0" err="1"/>
              <a:t>bincirc</a:t>
            </a:r>
            <a:r>
              <a:rPr lang="en-US" dirty="0"/>
              <a:t> -o c:\Perflogs\Blackbox_%computername% -max 500</a:t>
            </a:r>
          </a:p>
          <a:p>
            <a:pPr marL="457112" indent="-457112">
              <a:buFont typeface="+mj-lt"/>
              <a:buAutoNum type="arabicPeriod" startAt="3"/>
            </a:pPr>
            <a:r>
              <a:rPr lang="en-US" dirty="0"/>
              <a:t>Start the log by running </a:t>
            </a:r>
            <a:r>
              <a:rPr lang="en-US" dirty="0" err="1"/>
              <a:t>logman</a:t>
            </a:r>
            <a:r>
              <a:rPr lang="en-US" dirty="0"/>
              <a:t> start &lt;Data Collector Set&gt;</a:t>
            </a:r>
          </a:p>
          <a:p>
            <a:r>
              <a:rPr lang="en-US" dirty="0"/>
              <a:t>For example:</a:t>
            </a:r>
          </a:p>
          <a:p>
            <a:pPr lvl="1"/>
            <a:r>
              <a:rPr lang="en-US" dirty="0" err="1"/>
              <a:t>logman</a:t>
            </a:r>
            <a:r>
              <a:rPr lang="en-US" dirty="0"/>
              <a:t> start </a:t>
            </a:r>
            <a:r>
              <a:rPr lang="en-US" dirty="0" err="1"/>
              <a:t>Blackbox</a:t>
            </a:r>
            <a:endParaRPr lang="en-US" dirty="0"/>
          </a:p>
          <a:p>
            <a:endParaRPr lang="en-US" dirty="0"/>
          </a:p>
        </p:txBody>
      </p:sp>
      <p:sp>
        <p:nvSpPr>
          <p:cNvPr id="35842" name="Shape 99329"/>
          <p:cNvSpPr>
            <a:spLocks noGrp="1" noChangeArrowheads="1"/>
          </p:cNvSpPr>
          <p:nvPr>
            <p:ph type="title"/>
          </p:nvPr>
        </p:nvSpPr>
        <p:spPr/>
        <p:txBody>
          <a:bodyPr/>
          <a:lstStyle/>
          <a:p>
            <a:r>
              <a:rPr lang="en-US"/>
              <a:t>Installing and Starting a Logman Capture</a:t>
            </a:r>
            <a:endParaRPr lang="en-US" dirty="0"/>
          </a:p>
        </p:txBody>
      </p:sp>
    </p:spTree>
    <p:extLst>
      <p:ext uri="{BB962C8B-B14F-4D97-AF65-F5344CB8AC3E}">
        <p14:creationId xmlns:p14="http://schemas.microsoft.com/office/powerpoint/2010/main" val="63889723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9" name="Rectangle 3"/>
          <p:cNvSpPr>
            <a:spLocks noGrp="1" noChangeArrowheads="1"/>
          </p:cNvSpPr>
          <p:nvPr>
            <p:ph type="body" sz="quarter" idx="10"/>
          </p:nvPr>
        </p:nvSpPr>
        <p:spPr>
          <a:xfrm>
            <a:off x="269239" y="1189177"/>
            <a:ext cx="5064761" cy="5379312"/>
          </a:xfrm>
        </p:spPr>
        <p:txBody>
          <a:bodyPr/>
          <a:lstStyle/>
          <a:p>
            <a:pPr marL="514350" indent="-514350">
              <a:buFont typeface="+mj-lt"/>
              <a:buAutoNum type="arabicPeriod"/>
            </a:pPr>
            <a:r>
              <a:rPr lang="en-US" dirty="0"/>
              <a:t>Click Start.</a:t>
            </a:r>
          </a:p>
          <a:p>
            <a:pPr marL="514350" indent="-514350">
              <a:buFont typeface="+mj-lt"/>
              <a:buAutoNum type="arabicPeriod"/>
            </a:pPr>
            <a:r>
              <a:rPr lang="en-US" dirty="0"/>
              <a:t>Type Perfmon in the Search box.</a:t>
            </a:r>
          </a:p>
          <a:p>
            <a:pPr marL="514350" indent="-514350">
              <a:buFont typeface="+mj-lt"/>
              <a:buAutoNum type="arabicPeriod"/>
            </a:pPr>
            <a:r>
              <a:rPr lang="en-US" dirty="0"/>
              <a:t>Click Perfmon.exe</a:t>
            </a:r>
          </a:p>
        </p:txBody>
      </p:sp>
      <p:sp>
        <p:nvSpPr>
          <p:cNvPr id="674818" name="Rectangle 2"/>
          <p:cNvSpPr>
            <a:spLocks noGrp="1" noChangeArrowheads="1"/>
          </p:cNvSpPr>
          <p:nvPr>
            <p:ph type="title"/>
          </p:nvPr>
        </p:nvSpPr>
        <p:spPr/>
        <p:txBody>
          <a:bodyPr/>
          <a:lstStyle/>
          <a:p>
            <a:r>
              <a:rPr lang="en-US"/>
              <a:t>Start Performance Monitor</a:t>
            </a:r>
            <a:endParaRPr lang="en-US" dirty="0"/>
          </a:p>
        </p:txBody>
      </p:sp>
      <p:pic>
        <p:nvPicPr>
          <p:cNvPr id="4" name="Picture 3"/>
          <p:cNvPicPr>
            <a:picLocks noChangeAspect="1"/>
          </p:cNvPicPr>
          <p:nvPr/>
        </p:nvPicPr>
        <p:blipFill>
          <a:blip r:embed="rId3"/>
          <a:stretch>
            <a:fillRect/>
          </a:stretch>
        </p:blipFill>
        <p:spPr>
          <a:xfrm>
            <a:off x="5334000" y="1600200"/>
            <a:ext cx="6694270" cy="4818384"/>
          </a:xfrm>
          <a:prstGeom prst="rect">
            <a:avLst/>
          </a:prstGeom>
        </p:spPr>
      </p:pic>
    </p:spTree>
    <p:extLst>
      <p:ext uri="{BB962C8B-B14F-4D97-AF65-F5344CB8AC3E}">
        <p14:creationId xmlns:p14="http://schemas.microsoft.com/office/powerpoint/2010/main" val="150677152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9" name="Rectangle 3"/>
          <p:cNvSpPr>
            <a:spLocks noGrp="1" noChangeArrowheads="1"/>
          </p:cNvSpPr>
          <p:nvPr>
            <p:ph type="body" sz="quarter" idx="10"/>
          </p:nvPr>
        </p:nvSpPr>
        <p:spPr/>
        <p:txBody>
          <a:bodyPr/>
          <a:lstStyle/>
          <a:p>
            <a:r>
              <a:rPr lang="en-US" dirty="0"/>
              <a:t>You can use logman.exe to query the </a:t>
            </a:r>
            <a:r>
              <a:rPr lang="en-US" b="1" dirty="0"/>
              <a:t>Data Collector Sets</a:t>
            </a:r>
          </a:p>
          <a:p>
            <a:pPr lvl="1"/>
            <a:r>
              <a:rPr lang="en-US" dirty="0"/>
              <a:t>To get the list of Data Collector Sets on a computer: </a:t>
            </a:r>
          </a:p>
          <a:p>
            <a:endParaRPr lang="en-US" dirty="0"/>
          </a:p>
          <a:p>
            <a:endParaRPr lang="en-US" dirty="0"/>
          </a:p>
          <a:p>
            <a:endParaRPr lang="en-US" dirty="0"/>
          </a:p>
          <a:p>
            <a:endParaRPr lang="en-US" dirty="0"/>
          </a:p>
          <a:p>
            <a:pPr lvl="1"/>
            <a:r>
              <a:rPr lang="en-US" dirty="0"/>
              <a:t>To query a remote computer, use the -s parameter</a:t>
            </a:r>
          </a:p>
        </p:txBody>
      </p:sp>
      <p:sp>
        <p:nvSpPr>
          <p:cNvPr id="674818" name="Rectangle 2"/>
          <p:cNvSpPr>
            <a:spLocks noGrp="1" noChangeArrowheads="1"/>
          </p:cNvSpPr>
          <p:nvPr>
            <p:ph type="title"/>
          </p:nvPr>
        </p:nvSpPr>
        <p:spPr/>
        <p:txBody>
          <a:bodyPr/>
          <a:lstStyle/>
          <a:p>
            <a:r>
              <a:rPr lang="en-US"/>
              <a:t>Query the Data Collector Sets</a:t>
            </a:r>
            <a:endParaRPr lang="en-US" dirty="0"/>
          </a:p>
        </p:txBody>
      </p:sp>
      <p:sp>
        <p:nvSpPr>
          <p:cNvPr id="9" name="TextBox 8"/>
          <p:cNvSpPr txBox="1"/>
          <p:nvPr/>
        </p:nvSpPr>
        <p:spPr>
          <a:xfrm>
            <a:off x="1491739" y="4648200"/>
            <a:ext cx="4572730" cy="374793"/>
          </a:xfrm>
          <a:prstGeom prst="rect">
            <a:avLst/>
          </a:prstGeom>
          <a:solidFill>
            <a:schemeClr val="bg1">
              <a:lumMod val="95000"/>
            </a:schemeClr>
          </a:solidFill>
        </p:spPr>
        <p:txBody>
          <a:bodyPr wrap="square" rtlCol="0">
            <a:spAutoFit/>
          </a:bodyPr>
          <a:lstStyle/>
          <a:p>
            <a:pPr indent="-3174" defTabSz="914225"/>
            <a:r>
              <a:rPr lang="en-US" sz="1800" b="1" dirty="0" err="1">
                <a:solidFill>
                  <a:prstClr val="black"/>
                </a:solidFill>
                <a:latin typeface="Segoe UI"/>
              </a:rPr>
              <a:t>logman</a:t>
            </a:r>
            <a:r>
              <a:rPr lang="en-US" sz="1800" b="1" dirty="0">
                <a:solidFill>
                  <a:prstClr val="black"/>
                </a:solidFill>
                <a:latin typeface="Segoe UI"/>
              </a:rPr>
              <a:t> query -s </a:t>
            </a:r>
            <a:r>
              <a:rPr lang="en-US" sz="1800" i="1" dirty="0">
                <a:solidFill>
                  <a:prstClr val="black"/>
                </a:solidFill>
                <a:latin typeface="Segoe UI"/>
              </a:rPr>
              <a:t>&lt;</a:t>
            </a:r>
            <a:r>
              <a:rPr lang="en-US" sz="1800" dirty="0" err="1">
                <a:solidFill>
                  <a:prstClr val="black"/>
                </a:solidFill>
                <a:latin typeface="Segoe UI"/>
              </a:rPr>
              <a:t>remote_computer</a:t>
            </a:r>
            <a:r>
              <a:rPr lang="en-US" sz="1800" i="1" dirty="0">
                <a:solidFill>
                  <a:prstClr val="black"/>
                </a:solidFill>
                <a:latin typeface="Segoe UI"/>
              </a:rPr>
              <a:t>&gt;</a:t>
            </a:r>
            <a:endParaRPr lang="en-US" sz="1800" dirty="0">
              <a:solidFill>
                <a:prstClr val="black"/>
              </a:solidFill>
              <a:latin typeface="Segoe UI"/>
            </a:endParaRPr>
          </a:p>
        </p:txBody>
      </p:sp>
      <p:sp>
        <p:nvSpPr>
          <p:cNvPr id="10" name="TextBox 9"/>
          <p:cNvSpPr txBox="1"/>
          <p:nvPr/>
        </p:nvSpPr>
        <p:spPr>
          <a:xfrm>
            <a:off x="1474259" y="2119668"/>
            <a:ext cx="4103874" cy="374793"/>
          </a:xfrm>
          <a:prstGeom prst="rect">
            <a:avLst/>
          </a:prstGeom>
          <a:solidFill>
            <a:schemeClr val="bg1">
              <a:lumMod val="95000"/>
            </a:schemeClr>
          </a:solidFill>
        </p:spPr>
        <p:txBody>
          <a:bodyPr wrap="square" rtlCol="0">
            <a:spAutoFit/>
          </a:bodyPr>
          <a:lstStyle/>
          <a:p>
            <a:pPr indent="-3174" defTabSz="914225"/>
            <a:r>
              <a:rPr lang="en-US" sz="1800" b="1" dirty="0" err="1">
                <a:solidFill>
                  <a:prstClr val="black"/>
                </a:solidFill>
                <a:latin typeface="Segoe UI"/>
              </a:rPr>
              <a:t>logman</a:t>
            </a:r>
            <a:r>
              <a:rPr lang="en-US" sz="1800" b="1" dirty="0">
                <a:solidFill>
                  <a:prstClr val="black"/>
                </a:solidFill>
                <a:latin typeface="Segoe UI"/>
              </a:rPr>
              <a:t> query</a:t>
            </a:r>
          </a:p>
        </p:txBody>
      </p:sp>
      <p:pic>
        <p:nvPicPr>
          <p:cNvPr id="2" name="Picture 1"/>
          <p:cNvPicPr>
            <a:picLocks noChangeAspect="1"/>
          </p:cNvPicPr>
          <p:nvPr/>
        </p:nvPicPr>
        <p:blipFill>
          <a:blip r:embed="rId3"/>
          <a:stretch>
            <a:fillRect/>
          </a:stretch>
        </p:blipFill>
        <p:spPr>
          <a:xfrm>
            <a:off x="1474259" y="2510228"/>
            <a:ext cx="5313631" cy="1375972"/>
          </a:xfrm>
          <a:prstGeom prst="rect">
            <a:avLst/>
          </a:prstGeom>
        </p:spPr>
      </p:pic>
    </p:spTree>
    <p:extLst>
      <p:ext uri="{BB962C8B-B14F-4D97-AF65-F5344CB8AC3E}">
        <p14:creationId xmlns:p14="http://schemas.microsoft.com/office/powerpoint/2010/main" val="27173635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10"/>
          </p:nvPr>
        </p:nvSpPr>
        <p:spPr/>
        <p:txBody>
          <a:bodyPr/>
          <a:lstStyle/>
          <a:p>
            <a:pPr marL="457112" indent="-457112">
              <a:buFont typeface="+mj-lt"/>
              <a:buAutoNum type="arabicPeriod"/>
            </a:pPr>
            <a:r>
              <a:rPr lang="en-US" dirty="0"/>
              <a:t>Put the following into a .CMD file (example:  blackbox.cmd)</a:t>
            </a:r>
          </a:p>
          <a:p>
            <a:pPr lvl="1"/>
            <a:r>
              <a:rPr lang="en-US" dirty="0" err="1"/>
              <a:t>Logman</a:t>
            </a:r>
            <a:r>
              <a:rPr lang="en-US" dirty="0"/>
              <a:t> start </a:t>
            </a:r>
            <a:r>
              <a:rPr lang="en-US" dirty="0" err="1"/>
              <a:t>Blackbox</a:t>
            </a:r>
            <a:r>
              <a:rPr lang="en-US" dirty="0"/>
              <a:t> (or whatever unique name template name you chose)</a:t>
            </a:r>
          </a:p>
          <a:p>
            <a:pPr marL="457112" indent="-457112">
              <a:buFont typeface="+mj-lt"/>
              <a:buAutoNum type="arabicPeriod"/>
            </a:pPr>
            <a:r>
              <a:rPr lang="en-US" dirty="0"/>
              <a:t>Modify the Local or Group policy Startup script via </a:t>
            </a:r>
            <a:r>
              <a:rPr lang="en-US" dirty="0" err="1"/>
              <a:t>gpedit.msc</a:t>
            </a:r>
            <a:r>
              <a:rPr lang="en-US" dirty="0"/>
              <a:t> to run </a:t>
            </a:r>
            <a:br>
              <a:rPr lang="en-US" dirty="0"/>
            </a:br>
            <a:r>
              <a:rPr lang="en-US" dirty="0"/>
              <a:t>blackbox.cmd at </a:t>
            </a:r>
            <a:br>
              <a:rPr lang="en-US" dirty="0"/>
            </a:br>
            <a:r>
              <a:rPr lang="en-US" dirty="0"/>
              <a:t>Windows start</a:t>
            </a:r>
            <a:endParaRPr lang="en-US" i="1" dirty="0"/>
          </a:p>
          <a:p>
            <a:endParaRPr lang="en-US" dirty="0"/>
          </a:p>
          <a:p>
            <a:endParaRPr lang="en-US" dirty="0"/>
          </a:p>
        </p:txBody>
      </p:sp>
      <p:sp>
        <p:nvSpPr>
          <p:cNvPr id="35842" name="Shape 99329"/>
          <p:cNvSpPr>
            <a:spLocks noGrp="1" noChangeArrowheads="1"/>
          </p:cNvSpPr>
          <p:nvPr>
            <p:ph type="title"/>
          </p:nvPr>
        </p:nvSpPr>
        <p:spPr/>
        <p:txBody>
          <a:bodyPr/>
          <a:lstStyle/>
          <a:p>
            <a:r>
              <a:rPr lang="en-US"/>
              <a:t>Automated Log Start After a Reboot</a:t>
            </a:r>
            <a:endParaRPr lang="en-US" dirty="0"/>
          </a:p>
        </p:txBody>
      </p:sp>
      <p:grpSp>
        <p:nvGrpSpPr>
          <p:cNvPr id="4" name="Group 3">
            <a:extLst>
              <a:ext uri="{FF2B5EF4-FFF2-40B4-BE49-F238E27FC236}">
                <a16:creationId xmlns:a16="http://schemas.microsoft.com/office/drawing/2014/main" id="{641AF086-E65D-402C-A45F-F811BAA7FBDB}"/>
              </a:ext>
            </a:extLst>
          </p:cNvPr>
          <p:cNvGrpSpPr/>
          <p:nvPr/>
        </p:nvGrpSpPr>
        <p:grpSpPr>
          <a:xfrm>
            <a:off x="4114800" y="2590800"/>
            <a:ext cx="6406088" cy="4267200"/>
            <a:chOff x="3534312" y="2414256"/>
            <a:chExt cx="6482288" cy="4443258"/>
          </a:xfrm>
        </p:grpSpPr>
        <p:pic>
          <p:nvPicPr>
            <p:cNvPr id="3" name="Picture 2"/>
            <p:cNvPicPr>
              <a:picLocks noChangeAspect="1"/>
            </p:cNvPicPr>
            <p:nvPr/>
          </p:nvPicPr>
          <p:blipFill>
            <a:blip r:embed="rId3"/>
            <a:stretch>
              <a:fillRect/>
            </a:stretch>
          </p:blipFill>
          <p:spPr>
            <a:xfrm>
              <a:off x="3534312" y="2414256"/>
              <a:ext cx="6482288" cy="4443258"/>
            </a:xfrm>
            <a:prstGeom prst="rect">
              <a:avLst/>
            </a:prstGeom>
          </p:spPr>
        </p:pic>
        <p:sp>
          <p:nvSpPr>
            <p:cNvPr id="6" name="Rectangle 5"/>
            <p:cNvSpPr/>
            <p:nvPr/>
          </p:nvSpPr>
          <p:spPr bwMode="auto">
            <a:xfrm>
              <a:off x="3587559" y="3166356"/>
              <a:ext cx="1322794" cy="191442"/>
            </a:xfrm>
            <a:prstGeom prst="rect">
              <a:avLst/>
            </a:prstGeom>
            <a:noFill/>
            <a:ln w="38100" cap="flat" cmpd="sng" algn="ctr">
              <a:solidFill>
                <a:srgbClr val="00B05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sp>
          <p:nvSpPr>
            <p:cNvPr id="7" name="Rectangle 6"/>
            <p:cNvSpPr/>
            <p:nvPr/>
          </p:nvSpPr>
          <p:spPr bwMode="auto">
            <a:xfrm>
              <a:off x="3736963" y="3489122"/>
              <a:ext cx="1053486" cy="131322"/>
            </a:xfrm>
            <a:prstGeom prst="rect">
              <a:avLst/>
            </a:prstGeom>
            <a:noFill/>
            <a:ln w="38100" cap="flat" cmpd="sng" algn="ctr">
              <a:solidFill>
                <a:srgbClr val="00B05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sp>
          <p:nvSpPr>
            <p:cNvPr id="8" name="Rectangle 7"/>
            <p:cNvSpPr/>
            <p:nvPr/>
          </p:nvSpPr>
          <p:spPr bwMode="auto">
            <a:xfrm>
              <a:off x="3976772" y="3728929"/>
              <a:ext cx="1322794" cy="191442"/>
            </a:xfrm>
            <a:prstGeom prst="rect">
              <a:avLst/>
            </a:prstGeom>
            <a:noFill/>
            <a:ln w="38100" cap="flat" cmpd="sng" algn="ctr">
              <a:solidFill>
                <a:srgbClr val="00B05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sp>
          <p:nvSpPr>
            <p:cNvPr id="9" name="Rectangle 8"/>
            <p:cNvSpPr/>
            <p:nvPr/>
          </p:nvSpPr>
          <p:spPr bwMode="auto">
            <a:xfrm>
              <a:off x="8247636" y="5074351"/>
              <a:ext cx="608129" cy="201909"/>
            </a:xfrm>
            <a:prstGeom prst="rect">
              <a:avLst/>
            </a:prstGeom>
            <a:noFill/>
            <a:ln w="38100" cap="flat" cmpd="sng" algn="ctr">
              <a:solidFill>
                <a:srgbClr val="00B05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sp>
          <p:nvSpPr>
            <p:cNvPr id="10" name="Rectangle 9"/>
            <p:cNvSpPr/>
            <p:nvPr/>
          </p:nvSpPr>
          <p:spPr bwMode="auto">
            <a:xfrm>
              <a:off x="7162790" y="5624021"/>
              <a:ext cx="2109783" cy="371664"/>
            </a:xfrm>
            <a:prstGeom prst="rect">
              <a:avLst/>
            </a:prstGeom>
            <a:noFill/>
            <a:ln w="38100" cap="flat" cmpd="sng" algn="ctr">
              <a:solidFill>
                <a:srgbClr val="00B05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cxnSp>
          <p:nvCxnSpPr>
            <p:cNvPr id="12" name="Straight Arrow Connector 11"/>
            <p:cNvCxnSpPr>
              <a:endCxn id="7" idx="0"/>
            </p:cNvCxnSpPr>
            <p:nvPr/>
          </p:nvCxnSpPr>
          <p:spPr bwMode="auto">
            <a:xfrm>
              <a:off x="4205160" y="3362816"/>
              <a:ext cx="58547" cy="126306"/>
            </a:xfrm>
            <a:prstGeom prst="straightConnector1">
              <a:avLst/>
            </a:prstGeom>
            <a:solidFill>
              <a:schemeClr val="bg1"/>
            </a:solidFill>
            <a:ln w="38100" cap="flat" cmpd="sng" algn="ctr">
              <a:solidFill>
                <a:srgbClr val="00B050"/>
              </a:solidFill>
              <a:prstDash val="solid"/>
              <a:round/>
              <a:headEnd type="none" w="med" len="med"/>
              <a:tailEnd type="arrow"/>
            </a:ln>
            <a:effectLst/>
          </p:spPr>
        </p:cxnSp>
        <p:cxnSp>
          <p:nvCxnSpPr>
            <p:cNvPr id="13" name="Straight Arrow Connector 12"/>
            <p:cNvCxnSpPr/>
            <p:nvPr/>
          </p:nvCxnSpPr>
          <p:spPr bwMode="auto">
            <a:xfrm>
              <a:off x="4491597" y="3620444"/>
              <a:ext cx="58547" cy="126306"/>
            </a:xfrm>
            <a:prstGeom prst="straightConnector1">
              <a:avLst/>
            </a:prstGeom>
            <a:solidFill>
              <a:schemeClr val="bg1"/>
            </a:solidFill>
            <a:ln w="38100" cap="flat" cmpd="sng" algn="ctr">
              <a:solidFill>
                <a:srgbClr val="00B050"/>
              </a:solidFill>
              <a:prstDash val="solid"/>
              <a:round/>
              <a:headEnd type="none" w="med" len="med"/>
              <a:tailEnd type="arrow"/>
            </a:ln>
            <a:effectLst/>
          </p:spPr>
        </p:cxnSp>
        <p:cxnSp>
          <p:nvCxnSpPr>
            <p:cNvPr id="15" name="Straight Arrow Connector 14"/>
            <p:cNvCxnSpPr>
              <a:endCxn id="9" idx="0"/>
            </p:cNvCxnSpPr>
            <p:nvPr/>
          </p:nvCxnSpPr>
          <p:spPr bwMode="auto">
            <a:xfrm>
              <a:off x="4719260" y="3940389"/>
              <a:ext cx="3832441" cy="1133963"/>
            </a:xfrm>
            <a:prstGeom prst="straightConnector1">
              <a:avLst/>
            </a:prstGeom>
            <a:solidFill>
              <a:schemeClr val="bg1"/>
            </a:solidFill>
            <a:ln w="38100" cap="flat" cmpd="sng" algn="ctr">
              <a:solidFill>
                <a:srgbClr val="00B050"/>
              </a:solidFill>
              <a:prstDash val="solid"/>
              <a:round/>
              <a:headEnd type="none" w="med" len="med"/>
              <a:tailEnd type="arrow"/>
            </a:ln>
            <a:effectLst/>
          </p:spPr>
        </p:cxnSp>
        <p:cxnSp>
          <p:nvCxnSpPr>
            <p:cNvPr id="17" name="Straight Arrow Connector 16"/>
            <p:cNvCxnSpPr>
              <a:stCxn id="9" idx="2"/>
              <a:endCxn id="10" idx="0"/>
            </p:cNvCxnSpPr>
            <p:nvPr/>
          </p:nvCxnSpPr>
          <p:spPr bwMode="auto">
            <a:xfrm flipH="1">
              <a:off x="8217682" y="5276261"/>
              <a:ext cx="334018" cy="347760"/>
            </a:xfrm>
            <a:prstGeom prst="straightConnector1">
              <a:avLst/>
            </a:prstGeom>
            <a:solidFill>
              <a:schemeClr val="bg1"/>
            </a:solidFill>
            <a:ln w="38100" cap="flat" cmpd="sng" algn="ctr">
              <a:solidFill>
                <a:srgbClr val="00B050"/>
              </a:solidFill>
              <a:prstDash val="solid"/>
              <a:round/>
              <a:headEnd type="none" w="med" len="med"/>
              <a:tailEnd type="arrow"/>
            </a:ln>
            <a:effectLst/>
          </p:spPr>
        </p:cxnSp>
      </p:grpSp>
    </p:spTree>
    <p:extLst>
      <p:ext uri="{BB962C8B-B14F-4D97-AF65-F5344CB8AC3E}">
        <p14:creationId xmlns:p14="http://schemas.microsoft.com/office/powerpoint/2010/main" val="270023493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name="HIDDEN - Slide25">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4A22E-2B43-4FC6-AF08-0CDB3F9E9269}"/>
              </a:ext>
            </a:extLst>
          </p:cNvPr>
          <p:cNvSpPr>
            <a:spLocks noGrp="1"/>
          </p:cNvSpPr>
          <p:nvPr>
            <p:ph type="title"/>
          </p:nvPr>
        </p:nvSpPr>
        <p:spPr>
          <a:xfrm>
            <a:off x="269241" y="1217196"/>
            <a:ext cx="5378548" cy="1080745"/>
          </a:xfrm>
        </p:spPr>
        <p:txBody>
          <a:bodyPr/>
          <a:lstStyle/>
          <a:p>
            <a:r>
              <a:rPr lang="en-US"/>
              <a:t>Demonstration</a:t>
            </a:r>
            <a:endParaRPr lang="en-US" dirty="0"/>
          </a:p>
        </p:txBody>
      </p:sp>
      <p:pic>
        <p:nvPicPr>
          <p:cNvPr id="5" name="Picture Placeholder 3">
            <a:extLst>
              <a:ext uri="{FF2B5EF4-FFF2-40B4-BE49-F238E27FC236}">
                <a16:creationId xmlns:a16="http://schemas.microsoft.com/office/drawing/2014/main" id="{3B5AF5C7-5910-4915-9235-64F6CFEDCBAC}"/>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t="7" b="7"/>
          <a:stretch>
            <a:fillRect/>
          </a:stretch>
        </p:blipFill>
        <p:spPr/>
      </p:pic>
      <p:sp>
        <p:nvSpPr>
          <p:cNvPr id="6" name="Title 1">
            <a:extLst>
              <a:ext uri="{FF2B5EF4-FFF2-40B4-BE49-F238E27FC236}">
                <a16:creationId xmlns:a16="http://schemas.microsoft.com/office/drawing/2014/main" id="{BCFF309F-090A-45E2-921B-C715EEDB1210}"/>
              </a:ext>
            </a:extLst>
          </p:cNvPr>
          <p:cNvSpPr txBox="1">
            <a:spLocks/>
          </p:cNvSpPr>
          <p:nvPr/>
        </p:nvSpPr>
        <p:spPr>
          <a:xfrm>
            <a:off x="223660" y="3204894"/>
            <a:ext cx="5722936" cy="679633"/>
          </a:xfrm>
          <a:prstGeom prst="rect">
            <a:avLst/>
          </a:prstGeom>
        </p:spPr>
        <p:txBody>
          <a:bodyPr vert="horz" wrap="square" lIns="143428" tIns="89642" rIns="143428" bIns="89642"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a:solidFill>
                  <a:schemeClr val="tx1"/>
                </a:solidFill>
              </a:rPr>
              <a:t>Logman.exe</a:t>
            </a:r>
            <a:endParaRPr lang="en-US" sz="3600" dirty="0">
              <a:solidFill>
                <a:schemeClr val="tx1"/>
              </a:solidFill>
            </a:endParaRPr>
          </a:p>
        </p:txBody>
      </p:sp>
    </p:spTree>
    <p:extLst>
      <p:ext uri="{BB962C8B-B14F-4D97-AF65-F5344CB8AC3E}">
        <p14:creationId xmlns:p14="http://schemas.microsoft.com/office/powerpoint/2010/main" val="1469663041"/>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name="HIDDEN - Slide1441">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4528693"/>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name="HIDDEN - Slide1442">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BC6F63-616D-478D-A91D-8B071350BF64}"/>
              </a:ext>
            </a:extLst>
          </p:cNvPr>
          <p:cNvSpPr>
            <a:spLocks noGrp="1"/>
          </p:cNvSpPr>
          <p:nvPr>
            <p:ph type="title"/>
          </p:nvPr>
        </p:nvSpPr>
        <p:spPr/>
        <p:txBody>
          <a:bodyPr/>
          <a:lstStyle/>
          <a:p>
            <a:r>
              <a:rPr lang="en-US"/>
              <a:t>Repairing Counters</a:t>
            </a:r>
            <a:endParaRPr lang="en-US" dirty="0"/>
          </a:p>
        </p:txBody>
      </p:sp>
    </p:spTree>
    <p:extLst>
      <p:ext uri="{BB962C8B-B14F-4D97-AF65-F5344CB8AC3E}">
        <p14:creationId xmlns:p14="http://schemas.microsoft.com/office/powerpoint/2010/main" val="4164230521"/>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Detect a corrupt counter</a:t>
            </a:r>
          </a:p>
          <a:p>
            <a:r>
              <a:rPr lang="en-US" dirty="0"/>
              <a:t>Rebuild a corrupt counter</a:t>
            </a:r>
          </a:p>
          <a:p>
            <a:r>
              <a:rPr lang="en-US" dirty="0"/>
              <a:t>Use lodctr.exe and unlodctr.exe to rebuild counters</a:t>
            </a:r>
          </a:p>
        </p:txBody>
      </p:sp>
      <p:sp>
        <p:nvSpPr>
          <p:cNvPr id="2" name="Title 1"/>
          <p:cNvSpPr>
            <a:spLocks noGrp="1"/>
          </p:cNvSpPr>
          <p:nvPr>
            <p:ph type="title"/>
          </p:nvPr>
        </p:nvSpPr>
        <p:spPr/>
        <p:txBody>
          <a:bodyPr/>
          <a:lstStyle/>
          <a:p>
            <a:r>
              <a:rPr lang="en-US" dirty="0"/>
              <a:t>Rebuild, Load, or Unload Counters</a:t>
            </a:r>
          </a:p>
        </p:txBody>
      </p:sp>
    </p:spTree>
    <p:extLst>
      <p:ext uri="{BB962C8B-B14F-4D97-AF65-F5344CB8AC3E}">
        <p14:creationId xmlns:p14="http://schemas.microsoft.com/office/powerpoint/2010/main" val="349501097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When you browse the counters, if you see numbers or incorrect labels, the counters are corrupt</a:t>
            </a:r>
          </a:p>
          <a:p>
            <a:r>
              <a:rPr lang="en-US" dirty="0"/>
              <a:t>This is rare</a:t>
            </a:r>
          </a:p>
        </p:txBody>
      </p:sp>
      <p:sp>
        <p:nvSpPr>
          <p:cNvPr id="8" name="Rectangle 2"/>
          <p:cNvSpPr>
            <a:spLocks noGrp="1" noChangeArrowheads="1"/>
          </p:cNvSpPr>
          <p:nvPr>
            <p:ph type="title"/>
          </p:nvPr>
        </p:nvSpPr>
        <p:spPr/>
        <p:txBody>
          <a:bodyPr/>
          <a:lstStyle/>
          <a:p>
            <a:r>
              <a:rPr lang="en-US" dirty="0"/>
              <a:t>Detect a Corrupt Counter</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6373" y="2739577"/>
            <a:ext cx="6479255" cy="3425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265910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9" name="Rectangle 3"/>
          <p:cNvSpPr>
            <a:spLocks noGrp="1" noChangeArrowheads="1"/>
          </p:cNvSpPr>
          <p:nvPr>
            <p:ph type="body" sz="quarter" idx="10"/>
          </p:nvPr>
        </p:nvSpPr>
        <p:spPr/>
        <p:txBody>
          <a:bodyPr/>
          <a:lstStyle/>
          <a:p>
            <a:r>
              <a:rPr lang="en-US" dirty="0"/>
              <a:t>You can rebuild most counters by using this command:</a:t>
            </a:r>
          </a:p>
          <a:p>
            <a:endParaRPr lang="en-US" dirty="0"/>
          </a:p>
          <a:p>
            <a:r>
              <a:rPr lang="en-US" dirty="0"/>
              <a:t>Requires administrator rights</a:t>
            </a:r>
          </a:p>
          <a:p>
            <a:r>
              <a:rPr lang="en-US" dirty="0"/>
              <a:t>Must run from an elevated Command Prompt</a:t>
            </a:r>
          </a:p>
          <a:p>
            <a:endParaRPr lang="en-US" dirty="0"/>
          </a:p>
          <a:p>
            <a:pPr marL="0" indent="0">
              <a:buNone/>
            </a:pPr>
            <a:endParaRPr lang="en-US" dirty="0"/>
          </a:p>
          <a:p>
            <a:r>
              <a:rPr lang="en-US" dirty="0"/>
              <a:t>Wmiadap.exe can also be used to rebuild counters:</a:t>
            </a:r>
          </a:p>
          <a:p>
            <a:pPr lvl="1"/>
            <a:r>
              <a:rPr lang="en-US" dirty="0">
                <a:hlinkClick r:id="rId3"/>
              </a:rPr>
              <a:t>http://msdn.microsoft.com/en-us/library/aa394528(v=VS.85).aspx</a:t>
            </a:r>
            <a:endParaRPr lang="en-US" dirty="0"/>
          </a:p>
        </p:txBody>
      </p:sp>
      <p:sp>
        <p:nvSpPr>
          <p:cNvPr id="674818" name="Rectangle 2"/>
          <p:cNvSpPr>
            <a:spLocks noGrp="1" noChangeArrowheads="1"/>
          </p:cNvSpPr>
          <p:nvPr>
            <p:ph type="title"/>
          </p:nvPr>
        </p:nvSpPr>
        <p:spPr/>
        <p:txBody>
          <a:bodyPr/>
          <a:lstStyle/>
          <a:p>
            <a:r>
              <a:rPr lang="en-US"/>
              <a:t>Rebuild a Corrupt Counter</a:t>
            </a:r>
            <a:endParaRPr lang="en-US" dirty="0"/>
          </a:p>
        </p:txBody>
      </p:sp>
      <p:sp>
        <p:nvSpPr>
          <p:cNvPr id="9" name="TextBox 8"/>
          <p:cNvSpPr txBox="1"/>
          <p:nvPr/>
        </p:nvSpPr>
        <p:spPr>
          <a:xfrm>
            <a:off x="2280118" y="1701053"/>
            <a:ext cx="1943940" cy="374793"/>
          </a:xfrm>
          <a:prstGeom prst="rect">
            <a:avLst/>
          </a:prstGeom>
          <a:solidFill>
            <a:schemeClr val="bg1">
              <a:lumMod val="95000"/>
            </a:schemeClr>
          </a:solidFill>
        </p:spPr>
        <p:txBody>
          <a:bodyPr wrap="square" rtlCol="0">
            <a:spAutoFit/>
          </a:bodyPr>
          <a:lstStyle/>
          <a:p>
            <a:pPr indent="-3174" defTabSz="914225"/>
            <a:r>
              <a:rPr lang="en-US" sz="1800" b="1" dirty="0">
                <a:solidFill>
                  <a:prstClr val="black"/>
                </a:solidFill>
                <a:latin typeface="Segoe UI"/>
              </a:rPr>
              <a:t>LODCTR /R</a:t>
            </a:r>
          </a:p>
        </p:txBody>
      </p:sp>
      <p:pic>
        <p:nvPicPr>
          <p:cNvPr id="3" name="Picture 2"/>
          <p:cNvPicPr>
            <a:picLocks noChangeAspect="1"/>
          </p:cNvPicPr>
          <p:nvPr/>
        </p:nvPicPr>
        <p:blipFill>
          <a:blip r:embed="rId4"/>
          <a:stretch>
            <a:fillRect/>
          </a:stretch>
        </p:blipFill>
        <p:spPr>
          <a:xfrm>
            <a:off x="2181110" y="3055353"/>
            <a:ext cx="5977994" cy="983247"/>
          </a:xfrm>
          <a:prstGeom prst="rect">
            <a:avLst/>
          </a:prstGeom>
        </p:spPr>
      </p:pic>
    </p:spTree>
    <p:extLst>
      <p:ext uri="{BB962C8B-B14F-4D97-AF65-F5344CB8AC3E}">
        <p14:creationId xmlns:p14="http://schemas.microsoft.com/office/powerpoint/2010/main" val="262858535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9" name="Rectangle 3"/>
          <p:cNvSpPr>
            <a:spLocks noGrp="1" noChangeArrowheads="1"/>
          </p:cNvSpPr>
          <p:nvPr>
            <p:ph type="body" sz="quarter" idx="10"/>
          </p:nvPr>
        </p:nvSpPr>
        <p:spPr/>
        <p:txBody>
          <a:bodyPr/>
          <a:lstStyle/>
          <a:p>
            <a:r>
              <a:rPr lang="en-US" dirty="0"/>
              <a:t>To load or rebuild either specific counter objects or most counters, use lodctr.exe</a:t>
            </a:r>
          </a:p>
          <a:p>
            <a:r>
              <a:rPr lang="en-US" dirty="0"/>
              <a:t>To unload specific counter objects, use unlodctr.exe</a:t>
            </a:r>
          </a:p>
          <a:p>
            <a:r>
              <a:rPr lang="en-US" dirty="0"/>
              <a:t>For more information about lodctr.exe and unlodctr.exe, see Microsoft Knowledge Base article 300956, </a:t>
            </a:r>
            <a:r>
              <a:rPr lang="en-US" i="1" dirty="0"/>
              <a:t>How to manually rebuild Performance Counter Library values</a:t>
            </a:r>
          </a:p>
          <a:p>
            <a:pPr lvl="1"/>
            <a:r>
              <a:rPr lang="en-US" dirty="0"/>
              <a:t>Takes 20–30 minutes the first time</a:t>
            </a:r>
          </a:p>
          <a:p>
            <a:r>
              <a:rPr lang="en-US" dirty="0"/>
              <a:t>For more information about rebuilding a counter for a specific product, search for </a:t>
            </a:r>
            <a:r>
              <a:rPr lang="en-US" i="1" dirty="0" err="1"/>
              <a:t>lodctr</a:t>
            </a:r>
            <a:r>
              <a:rPr lang="en-US" i="1" dirty="0"/>
              <a:t> </a:t>
            </a:r>
            <a:r>
              <a:rPr lang="en-US" dirty="0"/>
              <a:t>and the product name</a:t>
            </a:r>
          </a:p>
          <a:p>
            <a:r>
              <a:rPr lang="en-US" dirty="0"/>
              <a:t>Lodctr.exe and unlodctr.exe also work on third-party counters. For more information, contact the vendor</a:t>
            </a:r>
          </a:p>
        </p:txBody>
      </p:sp>
      <p:sp>
        <p:nvSpPr>
          <p:cNvPr id="674818" name="Rectangle 2"/>
          <p:cNvSpPr>
            <a:spLocks noGrp="1" noChangeArrowheads="1"/>
          </p:cNvSpPr>
          <p:nvPr>
            <p:ph type="title"/>
          </p:nvPr>
        </p:nvSpPr>
        <p:spPr/>
        <p:txBody>
          <a:bodyPr>
            <a:normAutofit fontScale="90000"/>
          </a:bodyPr>
          <a:lstStyle/>
          <a:p>
            <a:r>
              <a:rPr lang="en-US" dirty="0"/>
              <a:t>Use lodctr.exe and unlodctr.exe to Rebuild Counters</a:t>
            </a:r>
          </a:p>
        </p:txBody>
      </p:sp>
    </p:spTree>
    <p:extLst>
      <p:ext uri="{BB962C8B-B14F-4D97-AF65-F5344CB8AC3E}">
        <p14:creationId xmlns:p14="http://schemas.microsoft.com/office/powerpoint/2010/main" val="15151715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pPr lvl="0"/>
            <a:r>
              <a:rPr lang="en-US" dirty="0"/>
              <a:t>Introduction to relog.exe</a:t>
            </a:r>
          </a:p>
          <a:p>
            <a:r>
              <a:rPr lang="en-US" dirty="0"/>
              <a:t>Use the common parameters for relog.exe</a:t>
            </a:r>
          </a:p>
          <a:p>
            <a:r>
              <a:rPr lang="en-US" dirty="0"/>
              <a:t>How to extract good data from a corrupted capture</a:t>
            </a:r>
          </a:p>
          <a:p>
            <a:r>
              <a:rPr lang="en-US" dirty="0"/>
              <a:t>Demonstration: Relog.exe</a:t>
            </a:r>
          </a:p>
        </p:txBody>
      </p:sp>
      <p:sp>
        <p:nvSpPr>
          <p:cNvPr id="2" name="Title 1"/>
          <p:cNvSpPr>
            <a:spLocks noGrp="1"/>
          </p:cNvSpPr>
          <p:nvPr>
            <p:ph type="title"/>
          </p:nvPr>
        </p:nvSpPr>
        <p:spPr/>
        <p:txBody>
          <a:bodyPr/>
          <a:lstStyle/>
          <a:p>
            <a:r>
              <a:rPr lang="en-US" dirty="0"/>
              <a:t>Create a New Log From a Current One</a:t>
            </a:r>
          </a:p>
        </p:txBody>
      </p:sp>
    </p:spTree>
    <p:extLst>
      <p:ext uri="{BB962C8B-B14F-4D97-AF65-F5344CB8AC3E}">
        <p14:creationId xmlns:p14="http://schemas.microsoft.com/office/powerpoint/2010/main" val="108571534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a:t>To browse the counters to Perfmon, click </a:t>
            </a:r>
            <a:endParaRPr lang="en-US" dirty="0"/>
          </a:p>
        </p:txBody>
      </p:sp>
      <p:sp>
        <p:nvSpPr>
          <p:cNvPr id="674818" name="Rectangle 2"/>
          <p:cNvSpPr>
            <a:spLocks noGrp="1" noChangeArrowheads="1"/>
          </p:cNvSpPr>
          <p:nvPr>
            <p:ph type="title"/>
          </p:nvPr>
        </p:nvSpPr>
        <p:spPr/>
        <p:txBody>
          <a:bodyPr/>
          <a:lstStyle/>
          <a:p>
            <a:r>
              <a:rPr lang="en-US"/>
              <a:t>Add Counters</a:t>
            </a:r>
            <a:endParaRPr lang="en-US" dirty="0"/>
          </a:p>
        </p:txBody>
      </p:sp>
      <p:grpSp>
        <p:nvGrpSpPr>
          <p:cNvPr id="7" name="Group 6">
            <a:extLst>
              <a:ext uri="{FF2B5EF4-FFF2-40B4-BE49-F238E27FC236}">
                <a16:creationId xmlns:a16="http://schemas.microsoft.com/office/drawing/2014/main" id="{5217D2C8-B664-4EC9-ABEB-0D791C1B69A6}"/>
              </a:ext>
            </a:extLst>
          </p:cNvPr>
          <p:cNvGrpSpPr/>
          <p:nvPr/>
        </p:nvGrpSpPr>
        <p:grpSpPr>
          <a:xfrm>
            <a:off x="2572124" y="1828800"/>
            <a:ext cx="7047751" cy="4852382"/>
            <a:chOff x="2572124" y="1828800"/>
            <a:chExt cx="7047751" cy="4852382"/>
          </a:xfrm>
        </p:grpSpPr>
        <p:pic>
          <p:nvPicPr>
            <p:cNvPr id="4" name="Picture 3"/>
            <p:cNvPicPr>
              <a:picLocks noChangeAspect="1"/>
            </p:cNvPicPr>
            <p:nvPr/>
          </p:nvPicPr>
          <p:blipFill>
            <a:blip r:embed="rId3"/>
            <a:stretch>
              <a:fillRect/>
            </a:stretch>
          </p:blipFill>
          <p:spPr>
            <a:xfrm>
              <a:off x="2572124" y="1828800"/>
              <a:ext cx="7047751" cy="4852382"/>
            </a:xfrm>
            <a:prstGeom prst="rect">
              <a:avLst/>
            </a:prstGeom>
          </p:spPr>
        </p:pic>
        <p:grpSp>
          <p:nvGrpSpPr>
            <p:cNvPr id="13" name="Group 12"/>
            <p:cNvGrpSpPr/>
            <p:nvPr/>
          </p:nvGrpSpPr>
          <p:grpSpPr>
            <a:xfrm>
              <a:off x="4439072" y="2380345"/>
              <a:ext cx="5179876" cy="4111687"/>
              <a:chOff x="3605787" y="2484812"/>
              <a:chExt cx="4222342" cy="3137465"/>
            </a:xfrm>
          </p:grpSpPr>
          <p:sp>
            <p:nvSpPr>
              <p:cNvPr id="5" name="Rectangle 4"/>
              <p:cNvSpPr/>
              <p:nvPr/>
            </p:nvSpPr>
            <p:spPr bwMode="auto">
              <a:xfrm>
                <a:off x="3605787" y="2484812"/>
                <a:ext cx="257086" cy="183742"/>
              </a:xfrm>
              <a:prstGeom prst="rect">
                <a:avLst/>
              </a:prstGeom>
              <a:noFill/>
              <a:ln w="38100" cap="flat" cmpd="sng" algn="ctr">
                <a:solidFill>
                  <a:srgbClr val="00660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cxnSp>
            <p:nvCxnSpPr>
              <p:cNvPr id="10" name="Straight Arrow Connector 9"/>
              <p:cNvCxnSpPr/>
              <p:nvPr/>
            </p:nvCxnSpPr>
            <p:spPr bwMode="auto">
              <a:xfrm>
                <a:off x="3862873" y="2668555"/>
                <a:ext cx="125950" cy="144839"/>
              </a:xfrm>
              <a:prstGeom prst="straightConnector1">
                <a:avLst/>
              </a:prstGeom>
              <a:solidFill>
                <a:schemeClr val="bg1"/>
              </a:solidFill>
              <a:ln w="38100" cap="flat" cmpd="sng" algn="ctr">
                <a:solidFill>
                  <a:srgbClr val="006600"/>
                </a:solidFill>
                <a:prstDash val="solid"/>
                <a:round/>
                <a:headEnd type="none" w="med" len="med"/>
                <a:tailEnd type="arrow"/>
              </a:ln>
              <a:effectLst/>
            </p:spPr>
          </p:cxnSp>
          <p:sp>
            <p:nvSpPr>
              <p:cNvPr id="15" name="Rectangle 14"/>
              <p:cNvSpPr/>
              <p:nvPr/>
            </p:nvSpPr>
            <p:spPr bwMode="auto">
              <a:xfrm>
                <a:off x="3860605" y="2668554"/>
                <a:ext cx="3967524" cy="2953723"/>
              </a:xfrm>
              <a:prstGeom prst="rect">
                <a:avLst/>
              </a:prstGeom>
              <a:noFill/>
              <a:ln w="38100" cap="flat" cmpd="sng" algn="ctr">
                <a:solidFill>
                  <a:srgbClr val="006600"/>
                </a:solidFill>
                <a:prstDash val="solid"/>
                <a:round/>
                <a:headEnd type="none" w="med" len="med"/>
                <a:tailEnd type="none" w="med" len="med"/>
              </a:ln>
              <a:effectLst/>
            </p:spPr>
            <p:txBody>
              <a:bodyPr vert="horz" wrap="none" lIns="91427" tIns="45713" rIns="91427" bIns="45713" numCol="1" rtlCol="0" anchor="ctr" anchorCtr="0" compatLnSpc="1">
                <a:prstTxWarp prst="textNoShape">
                  <a:avLst/>
                </a:prstTxWarp>
              </a:bodyPr>
              <a:lstStyle/>
              <a:p>
                <a:pPr algn="ctr" defTabSz="914225" eaLnBrk="0" fontAlgn="base" hangingPunct="0">
                  <a:spcBef>
                    <a:spcPct val="0"/>
                  </a:spcBef>
                  <a:spcAft>
                    <a:spcPct val="0"/>
                  </a:spcAft>
                </a:pPr>
                <a:endParaRPr lang="en-US" sz="1800" b="1" dirty="0">
                  <a:solidFill>
                    <a:prstClr val="black"/>
                  </a:solidFill>
                  <a:latin typeface="Arial Narrow" pitchFamily="34" charset="0"/>
                </a:endParaRPr>
              </a:p>
            </p:txBody>
          </p:sp>
        </p:grpSp>
      </p:grpSp>
      <p:pic>
        <p:nvPicPr>
          <p:cNvPr id="1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34200" y="1262628"/>
            <a:ext cx="349457" cy="326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293976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type="body" sz="quarter" idx="10"/>
          </p:nvPr>
        </p:nvSpPr>
        <p:spPr/>
        <p:txBody>
          <a:bodyPr/>
          <a:lstStyle/>
          <a:p>
            <a:pPr lvl="0"/>
            <a:r>
              <a:rPr lang="en-US" dirty="0"/>
              <a:t>You can create a new log from one or more current logs by using relog.exe and input from the current logs</a:t>
            </a:r>
          </a:p>
          <a:p>
            <a:pPr lvl="0"/>
            <a:r>
              <a:rPr lang="en-US" dirty="0"/>
              <a:t>For example, if a log is too large to analyze easily, you can create a new log that is based on it</a:t>
            </a:r>
          </a:p>
        </p:txBody>
      </p:sp>
      <p:sp>
        <p:nvSpPr>
          <p:cNvPr id="8" name="Rectangle 2"/>
          <p:cNvSpPr>
            <a:spLocks noGrp="1" noChangeArrowheads="1"/>
          </p:cNvSpPr>
          <p:nvPr>
            <p:ph type="title"/>
          </p:nvPr>
        </p:nvSpPr>
        <p:spPr/>
        <p:txBody>
          <a:bodyPr/>
          <a:lstStyle/>
          <a:p>
            <a:r>
              <a:rPr lang="en-US"/>
              <a:t>Introduction to relog.exe</a:t>
            </a:r>
            <a:endParaRPr lang="en-US" dirty="0"/>
          </a:p>
        </p:txBody>
      </p:sp>
      <p:pic>
        <p:nvPicPr>
          <p:cNvPr id="2" name="Picture 1"/>
          <p:cNvPicPr>
            <a:picLocks noChangeAspect="1"/>
          </p:cNvPicPr>
          <p:nvPr/>
        </p:nvPicPr>
        <p:blipFill>
          <a:blip r:embed="rId3"/>
          <a:stretch>
            <a:fillRect/>
          </a:stretch>
        </p:blipFill>
        <p:spPr>
          <a:xfrm>
            <a:off x="4419600" y="2572886"/>
            <a:ext cx="5172594" cy="4303507"/>
          </a:xfrm>
          <a:prstGeom prst="rect">
            <a:avLst/>
          </a:prstGeom>
        </p:spPr>
      </p:pic>
    </p:spTree>
    <p:extLst>
      <p:ext uri="{BB962C8B-B14F-4D97-AF65-F5344CB8AC3E}">
        <p14:creationId xmlns:p14="http://schemas.microsoft.com/office/powerpoint/2010/main" val="364954148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the Common Parameters for relog.exe</a:t>
            </a:r>
          </a:p>
        </p:txBody>
      </p:sp>
      <p:graphicFrame>
        <p:nvGraphicFramePr>
          <p:cNvPr id="5" name="Table 4"/>
          <p:cNvGraphicFramePr>
            <a:graphicFrameLocks noGrp="1"/>
          </p:cNvGraphicFramePr>
          <p:nvPr>
            <p:extLst>
              <p:ext uri="{D42A27DB-BD31-4B8C-83A1-F6EECF244321}">
                <p14:modId xmlns:p14="http://schemas.microsoft.com/office/powerpoint/2010/main" val="1001602362"/>
              </p:ext>
            </p:extLst>
          </p:nvPr>
        </p:nvGraphicFramePr>
        <p:xfrm>
          <a:off x="1956128" y="1485061"/>
          <a:ext cx="8279745" cy="3637104"/>
        </p:xfrm>
        <a:graphic>
          <a:graphicData uri="http://schemas.openxmlformats.org/drawingml/2006/table">
            <a:tbl>
              <a:tblPr firstRow="1" firstCol="1" bandRow="1">
                <a:tableStyleId>{073A0DAA-6AF3-43AB-8588-CEC1D06C72B9}</a:tableStyleId>
              </a:tblPr>
              <a:tblGrid>
                <a:gridCol w="2951909">
                  <a:extLst>
                    <a:ext uri="{9D8B030D-6E8A-4147-A177-3AD203B41FA5}">
                      <a16:colId xmlns:a16="http://schemas.microsoft.com/office/drawing/2014/main" val="20000"/>
                    </a:ext>
                  </a:extLst>
                </a:gridCol>
                <a:gridCol w="5327836">
                  <a:extLst>
                    <a:ext uri="{9D8B030D-6E8A-4147-A177-3AD203B41FA5}">
                      <a16:colId xmlns:a16="http://schemas.microsoft.com/office/drawing/2014/main" val="20001"/>
                    </a:ext>
                  </a:extLst>
                </a:gridCol>
              </a:tblGrid>
              <a:tr h="370787">
                <a:tc>
                  <a:txBody>
                    <a:bodyPr/>
                    <a:lstStyle/>
                    <a:p>
                      <a:pPr algn="ctr"/>
                      <a:r>
                        <a:rPr lang="en-US" sz="1800" dirty="0"/>
                        <a:t>Common Parameters</a:t>
                      </a:r>
                    </a:p>
                  </a:txBody>
                  <a:tcPr marL="91427" marR="91427" marT="45713" marB="45713"/>
                </a:tc>
                <a:tc>
                  <a:txBody>
                    <a:bodyPr/>
                    <a:lstStyle/>
                    <a:p>
                      <a:pPr algn="ctr"/>
                      <a:r>
                        <a:rPr lang="en-US" sz="1800" dirty="0"/>
                        <a:t>Description</a:t>
                      </a:r>
                    </a:p>
                  </a:txBody>
                  <a:tcPr marL="91427" marR="91427" marT="45713" marB="45713"/>
                </a:tc>
                <a:extLst>
                  <a:ext uri="{0D108BD9-81ED-4DB2-BD59-A6C34878D82A}">
                    <a16:rowId xmlns:a16="http://schemas.microsoft.com/office/drawing/2014/main" val="10000"/>
                  </a:ext>
                </a:extLst>
              </a:tr>
              <a:tr h="579038">
                <a:tc>
                  <a:txBody>
                    <a:bodyPr/>
                    <a:lstStyle/>
                    <a:p>
                      <a:r>
                        <a:rPr lang="en-US" sz="1600" dirty="0"/>
                        <a:t>Log merging (&lt;filename [filename …]&gt;)</a:t>
                      </a:r>
                    </a:p>
                  </a:txBody>
                  <a:tcPr marL="91427" marR="91427" marT="45713" marB="45713"/>
                </a:tc>
                <a:tc>
                  <a:txBody>
                    <a:bodyPr/>
                    <a:lstStyle/>
                    <a:p>
                      <a:r>
                        <a:rPr lang="en-US" sz="1600" dirty="0"/>
                        <a:t>Creates a new log by merging</a:t>
                      </a:r>
                      <a:r>
                        <a:rPr lang="en-US" sz="1600" baseline="0" dirty="0"/>
                        <a:t> two or more logs. The logs must be captured consecutively.</a:t>
                      </a:r>
                      <a:endParaRPr lang="en-US" sz="1600" dirty="0"/>
                    </a:p>
                  </a:txBody>
                  <a:tcPr marL="91427" marR="91427" marT="45713" marB="45713"/>
                </a:tc>
                <a:extLst>
                  <a:ext uri="{0D108BD9-81ED-4DB2-BD59-A6C34878D82A}">
                    <a16:rowId xmlns:a16="http://schemas.microsoft.com/office/drawing/2014/main" val="10001"/>
                  </a:ext>
                </a:extLst>
              </a:tr>
              <a:tr h="579038">
                <a:tc>
                  <a:txBody>
                    <a:bodyPr/>
                    <a:lstStyle/>
                    <a:p>
                      <a:r>
                        <a:rPr lang="en-US" sz="1600" dirty="0"/>
                        <a:t>Counter filtering (-c)</a:t>
                      </a:r>
                    </a:p>
                  </a:txBody>
                  <a:tcPr marL="91427" marR="91427" marT="45713" marB="45713"/>
                </a:tc>
                <a:tc>
                  <a:txBody>
                    <a:bodyPr/>
                    <a:lstStyle/>
                    <a:p>
                      <a:r>
                        <a:rPr lang="en-US" sz="1600" dirty="0"/>
                        <a:t>Creates a new log that contains data only about</a:t>
                      </a:r>
                      <a:r>
                        <a:rPr lang="en-US" sz="1600" baseline="0" dirty="0"/>
                        <a:t> the counter paths that you specify at the command line.</a:t>
                      </a:r>
                      <a:endParaRPr lang="en-US" sz="1600" dirty="0"/>
                    </a:p>
                  </a:txBody>
                  <a:tcPr marL="91427" marR="91427" marT="45713" marB="45713"/>
                </a:tc>
                <a:extLst>
                  <a:ext uri="{0D108BD9-81ED-4DB2-BD59-A6C34878D82A}">
                    <a16:rowId xmlns:a16="http://schemas.microsoft.com/office/drawing/2014/main" val="10002"/>
                  </a:ext>
                </a:extLst>
              </a:tr>
              <a:tr h="579038">
                <a:tc>
                  <a:txBody>
                    <a:bodyPr/>
                    <a:lstStyle/>
                    <a:p>
                      <a:r>
                        <a:rPr lang="en-US" sz="1600" dirty="0"/>
                        <a:t>Counter filtering (-</a:t>
                      </a:r>
                      <a:r>
                        <a:rPr lang="en-US" sz="1600" dirty="0" err="1"/>
                        <a:t>cf</a:t>
                      </a:r>
                      <a:r>
                        <a:rPr lang="en-US" sz="1600" dirty="0"/>
                        <a:t>)</a:t>
                      </a:r>
                    </a:p>
                  </a:txBody>
                  <a:tcPr marL="91427" marR="91427" marT="45713" marB="45713"/>
                </a:tc>
                <a:tc>
                  <a:txBody>
                    <a:bodyPr/>
                    <a:lstStyle/>
                    <a:p>
                      <a:r>
                        <a:rPr lang="en-US" sz="1600" dirty="0"/>
                        <a:t>Creates a new log that contains data only</a:t>
                      </a:r>
                      <a:r>
                        <a:rPr lang="en-US" sz="1600" baseline="0" dirty="0"/>
                        <a:t> about the counter paths that you define in a text file.</a:t>
                      </a:r>
                      <a:endParaRPr lang="en-US" sz="1600" dirty="0"/>
                    </a:p>
                  </a:txBody>
                  <a:tcPr marL="91427" marR="91427" marT="45713" marB="45713"/>
                </a:tc>
                <a:extLst>
                  <a:ext uri="{0D108BD9-81ED-4DB2-BD59-A6C34878D82A}">
                    <a16:rowId xmlns:a16="http://schemas.microsoft.com/office/drawing/2014/main" val="10003"/>
                  </a:ext>
                </a:extLst>
              </a:tr>
              <a:tr h="579038">
                <a:tc>
                  <a:txBody>
                    <a:bodyPr/>
                    <a:lstStyle/>
                    <a:p>
                      <a:r>
                        <a:rPr lang="fr-FR" sz="1600" dirty="0"/>
                        <a:t>Log file type conversion (-f)</a:t>
                      </a:r>
                      <a:endParaRPr lang="en-US" sz="1600" dirty="0"/>
                    </a:p>
                  </a:txBody>
                  <a:tcPr marL="91427" marR="91427" marT="45713" marB="45713"/>
                </a:tc>
                <a:tc>
                  <a:txBody>
                    <a:bodyPr/>
                    <a:lstStyle/>
                    <a:p>
                      <a:r>
                        <a:rPr lang="en-US" sz="1600" dirty="0"/>
                        <a:t>Creates a new log in a different file format. For example, creates a .</a:t>
                      </a:r>
                      <a:r>
                        <a:rPr lang="en-US" sz="1600" dirty="0" err="1"/>
                        <a:t>csv</a:t>
                      </a:r>
                      <a:r>
                        <a:rPr lang="en-US" sz="1600" dirty="0"/>
                        <a:t> file</a:t>
                      </a:r>
                      <a:r>
                        <a:rPr lang="en-US" sz="1600" baseline="0" dirty="0"/>
                        <a:t> from a .</a:t>
                      </a:r>
                      <a:r>
                        <a:rPr lang="en-US" sz="1600" baseline="0" dirty="0" err="1"/>
                        <a:t>blg</a:t>
                      </a:r>
                      <a:r>
                        <a:rPr lang="en-US" sz="1600" baseline="0" dirty="0"/>
                        <a:t> file</a:t>
                      </a:r>
                      <a:endParaRPr lang="en-US" sz="1600" dirty="0"/>
                    </a:p>
                  </a:txBody>
                  <a:tcPr marL="91427" marR="91427" marT="45713" marB="45713"/>
                </a:tc>
                <a:extLst>
                  <a:ext uri="{0D108BD9-81ED-4DB2-BD59-A6C34878D82A}">
                    <a16:rowId xmlns:a16="http://schemas.microsoft.com/office/drawing/2014/main" val="10004"/>
                  </a:ext>
                </a:extLst>
              </a:tr>
              <a:tr h="370787">
                <a:tc>
                  <a:txBody>
                    <a:bodyPr/>
                    <a:lstStyle/>
                    <a:p>
                      <a:r>
                        <a:rPr lang="en-US" sz="1600" dirty="0"/>
                        <a:t>Data filtering (-t &lt;n&gt;)</a:t>
                      </a:r>
                    </a:p>
                  </a:txBody>
                  <a:tcPr marL="91427" marR="91427" marT="45713" marB="45713"/>
                </a:tc>
                <a:tc>
                  <a:txBody>
                    <a:bodyPr/>
                    <a:lstStyle/>
                    <a:p>
                      <a:r>
                        <a:rPr lang="en-US" sz="1600" dirty="0"/>
                        <a:t>Creates a new log that contains</a:t>
                      </a:r>
                      <a:r>
                        <a:rPr lang="en-US" sz="1600" baseline="0" dirty="0"/>
                        <a:t> every nth data point</a:t>
                      </a:r>
                      <a:endParaRPr lang="en-US" sz="1600" dirty="0"/>
                    </a:p>
                  </a:txBody>
                  <a:tcPr marL="91427" marR="91427" marT="45713" marB="45713"/>
                </a:tc>
                <a:extLst>
                  <a:ext uri="{0D108BD9-81ED-4DB2-BD59-A6C34878D82A}">
                    <a16:rowId xmlns:a16="http://schemas.microsoft.com/office/drawing/2014/main" val="10005"/>
                  </a:ext>
                </a:extLst>
              </a:tr>
              <a:tr h="579038">
                <a:tc>
                  <a:txBody>
                    <a:bodyPr/>
                    <a:lstStyle/>
                    <a:p>
                      <a:r>
                        <a:rPr lang="en-US" sz="1600" dirty="0"/>
                        <a:t>Time filtering (-b and -e)</a:t>
                      </a:r>
                    </a:p>
                  </a:txBody>
                  <a:tcPr marL="91427" marR="91427" marT="45713" marB="45713"/>
                </a:tc>
                <a:tc>
                  <a:txBody>
                    <a:bodyPr/>
                    <a:lstStyle/>
                    <a:p>
                      <a:r>
                        <a:rPr lang="en-US" sz="1600" dirty="0"/>
                        <a:t>Creates a new log that contains data</a:t>
                      </a:r>
                      <a:r>
                        <a:rPr lang="en-US" sz="1600" baseline="0" dirty="0"/>
                        <a:t> with the specified beginning (-b) and ending (-e)</a:t>
                      </a:r>
                      <a:endParaRPr lang="en-US" sz="1600" dirty="0"/>
                    </a:p>
                  </a:txBody>
                  <a:tcPr marL="91427" marR="91427" marT="45713" marB="45713"/>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0576526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Use the –t, -b and –e switches option of </a:t>
            </a:r>
            <a:r>
              <a:rPr lang="en-US" dirty="0" err="1"/>
              <a:t>relog</a:t>
            </a:r>
            <a:r>
              <a:rPr lang="en-US" dirty="0"/>
              <a:t> to extract every nth sample or a window of time and write it to the new log file</a:t>
            </a:r>
          </a:p>
          <a:p>
            <a:pPr lvl="1"/>
            <a:r>
              <a:rPr lang="en-US" b="1" dirty="0"/>
              <a:t>Use relog.exe &lt;name of affected </a:t>
            </a:r>
            <a:r>
              <a:rPr lang="en-US" b="1" dirty="0" err="1"/>
              <a:t>blg</a:t>
            </a:r>
            <a:r>
              <a:rPr lang="en-US" b="1" dirty="0"/>
              <a:t>&gt; to get the number of samples and time</a:t>
            </a:r>
          </a:p>
          <a:p>
            <a:pPr lvl="1"/>
            <a:r>
              <a:rPr lang="en-US" dirty="0"/>
              <a:t>Example: </a:t>
            </a:r>
            <a:r>
              <a:rPr lang="en-US" dirty="0" err="1"/>
              <a:t>relog</a:t>
            </a:r>
            <a:r>
              <a:rPr lang="en-US" dirty="0"/>
              <a:t> </a:t>
            </a:r>
            <a:r>
              <a:rPr lang="en-US" dirty="0" err="1"/>
              <a:t>brokencapture.blg</a:t>
            </a:r>
            <a:r>
              <a:rPr lang="en-US" dirty="0"/>
              <a:t> –t2 –o </a:t>
            </a:r>
            <a:r>
              <a:rPr lang="en-US" dirty="0" err="1"/>
              <a:t>repaired.blg</a:t>
            </a:r>
            <a:r>
              <a:rPr lang="en-US" dirty="0"/>
              <a:t> would write every other sample to the new log </a:t>
            </a:r>
            <a:r>
              <a:rPr lang="en-US" dirty="0" err="1"/>
              <a:t>repaired.blg</a:t>
            </a:r>
            <a:endParaRPr lang="en-US" dirty="0"/>
          </a:p>
          <a:p>
            <a:pPr lvl="1"/>
            <a:r>
              <a:rPr lang="en-US" dirty="0"/>
              <a:t>Example: </a:t>
            </a:r>
            <a:r>
              <a:rPr lang="en-US" dirty="0" err="1"/>
              <a:t>relog</a:t>
            </a:r>
            <a:r>
              <a:rPr lang="en-US" dirty="0"/>
              <a:t> </a:t>
            </a:r>
            <a:r>
              <a:rPr lang="en-US" dirty="0" err="1"/>
              <a:t>brokencapture.blg</a:t>
            </a:r>
            <a:r>
              <a:rPr lang="en-US" dirty="0"/>
              <a:t> –b 10/01/2012 01:00 –e 10/02/2012 01:00 –o </a:t>
            </a:r>
            <a:r>
              <a:rPr lang="en-US" dirty="0" err="1"/>
              <a:t>repaired.blg</a:t>
            </a:r>
            <a:r>
              <a:rPr lang="en-US" dirty="0"/>
              <a:t> would extract 24 hours of data from the source capture</a:t>
            </a:r>
          </a:p>
        </p:txBody>
      </p:sp>
      <p:sp>
        <p:nvSpPr>
          <p:cNvPr id="2" name="Title 1"/>
          <p:cNvSpPr>
            <a:spLocks noGrp="1" noChangeAspect="1"/>
          </p:cNvSpPr>
          <p:nvPr>
            <p:ph type="title"/>
          </p:nvPr>
        </p:nvSpPr>
        <p:spPr/>
        <p:txBody>
          <a:bodyPr>
            <a:noAutofit/>
          </a:bodyPr>
          <a:lstStyle/>
          <a:p>
            <a:r>
              <a:rPr lang="en-US" sz="4000" dirty="0"/>
              <a:t>How to Extract Good Data From a Corrupted Capture</a:t>
            </a:r>
          </a:p>
        </p:txBody>
      </p:sp>
    </p:spTree>
    <p:extLst>
      <p:ext uri="{BB962C8B-B14F-4D97-AF65-F5344CB8AC3E}">
        <p14:creationId xmlns:p14="http://schemas.microsoft.com/office/powerpoint/2010/main" val="54072454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ChangeAspect="1"/>
          </p:cNvSpPr>
          <p:nvPr>
            <p:ph type="title"/>
          </p:nvPr>
        </p:nvSpPr>
        <p:spPr/>
        <p:txBody>
          <a:bodyPr>
            <a:noAutofit/>
          </a:bodyPr>
          <a:lstStyle/>
          <a:p>
            <a:r>
              <a:rPr lang="en-US" sz="4000" dirty="0"/>
              <a:t>How to Extract Good Data From a Corrupted Capture</a:t>
            </a:r>
          </a:p>
        </p:txBody>
      </p:sp>
      <p:pic>
        <p:nvPicPr>
          <p:cNvPr id="3" name="Picture 2"/>
          <p:cNvPicPr>
            <a:picLocks noChangeAspect="1"/>
          </p:cNvPicPr>
          <p:nvPr/>
        </p:nvPicPr>
        <p:blipFill>
          <a:blip r:embed="rId3"/>
          <a:stretch>
            <a:fillRect/>
          </a:stretch>
        </p:blipFill>
        <p:spPr>
          <a:xfrm>
            <a:off x="0" y="1623857"/>
            <a:ext cx="12081751" cy="5091668"/>
          </a:xfrm>
          <a:prstGeom prst="rect">
            <a:avLst/>
          </a:prstGeom>
        </p:spPr>
      </p:pic>
    </p:spTree>
    <p:extLst>
      <p:ext uri="{BB962C8B-B14F-4D97-AF65-F5344CB8AC3E}">
        <p14:creationId xmlns:p14="http://schemas.microsoft.com/office/powerpoint/2010/main" val="34876929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name="HIDDEN - Slide145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4A22E-2B43-4FC6-AF08-0CDB3F9E9269}"/>
              </a:ext>
            </a:extLst>
          </p:cNvPr>
          <p:cNvSpPr>
            <a:spLocks noGrp="1"/>
          </p:cNvSpPr>
          <p:nvPr>
            <p:ph type="title"/>
          </p:nvPr>
        </p:nvSpPr>
        <p:spPr>
          <a:xfrm>
            <a:off x="269241" y="1217196"/>
            <a:ext cx="5378548" cy="1080745"/>
          </a:xfrm>
        </p:spPr>
        <p:txBody>
          <a:bodyPr/>
          <a:lstStyle/>
          <a:p>
            <a:r>
              <a:rPr lang="en-US"/>
              <a:t>Demonstration</a:t>
            </a:r>
            <a:endParaRPr lang="en-US" dirty="0"/>
          </a:p>
        </p:txBody>
      </p:sp>
      <p:pic>
        <p:nvPicPr>
          <p:cNvPr id="5" name="Picture Placeholder 3">
            <a:extLst>
              <a:ext uri="{FF2B5EF4-FFF2-40B4-BE49-F238E27FC236}">
                <a16:creationId xmlns:a16="http://schemas.microsoft.com/office/drawing/2014/main" id="{3B5AF5C7-5910-4915-9235-64F6CFEDCBAC}"/>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t="7" b="7"/>
          <a:stretch>
            <a:fillRect/>
          </a:stretch>
        </p:blipFill>
        <p:spPr/>
      </p:pic>
      <p:sp>
        <p:nvSpPr>
          <p:cNvPr id="6" name="Title 1">
            <a:extLst>
              <a:ext uri="{FF2B5EF4-FFF2-40B4-BE49-F238E27FC236}">
                <a16:creationId xmlns:a16="http://schemas.microsoft.com/office/drawing/2014/main" id="{BCFF309F-090A-45E2-921B-C715EEDB1210}"/>
              </a:ext>
            </a:extLst>
          </p:cNvPr>
          <p:cNvSpPr txBox="1">
            <a:spLocks/>
          </p:cNvSpPr>
          <p:nvPr/>
        </p:nvSpPr>
        <p:spPr>
          <a:xfrm>
            <a:off x="223660" y="3204894"/>
            <a:ext cx="5722936" cy="679633"/>
          </a:xfrm>
          <a:prstGeom prst="rect">
            <a:avLst/>
          </a:prstGeom>
        </p:spPr>
        <p:txBody>
          <a:bodyPr vert="horz" wrap="square" lIns="143428" tIns="89642" rIns="143428" bIns="89642"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a:solidFill>
                  <a:schemeClr val="tx1"/>
                </a:solidFill>
              </a:rPr>
              <a:t>Relog.exe</a:t>
            </a:r>
            <a:endParaRPr lang="en-US" sz="3600" dirty="0">
              <a:solidFill>
                <a:schemeClr val="tx1"/>
              </a:solidFill>
            </a:endParaRPr>
          </a:p>
        </p:txBody>
      </p:sp>
    </p:spTree>
    <p:extLst>
      <p:ext uri="{BB962C8B-B14F-4D97-AF65-F5344CB8AC3E}">
        <p14:creationId xmlns:p14="http://schemas.microsoft.com/office/powerpoint/2010/main" val="1662199855"/>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name="HIDDEN - Slide1453">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853496"/>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pPr marL="466298" indent="-466298">
              <a:buFont typeface="+mj-lt"/>
              <a:buAutoNum type="arabicPeriod"/>
            </a:pPr>
            <a:r>
              <a:rPr lang="en-US" dirty="0"/>
              <a:t>Which command line tool can manage data collector sets on remote computers?</a:t>
            </a:r>
          </a:p>
          <a:p>
            <a:pPr marL="466298" indent="-466298">
              <a:buFont typeface="+mj-lt"/>
              <a:buAutoNum type="arabicPeriod"/>
            </a:pPr>
            <a:r>
              <a:rPr lang="en-US" dirty="0"/>
              <a:t>When is the relog.exe command-line tool useful?</a:t>
            </a:r>
          </a:p>
          <a:p>
            <a:pPr marL="466298" indent="-466298">
              <a:buFont typeface="+mj-lt"/>
              <a:buAutoNum type="arabicPeriod"/>
            </a:pPr>
            <a:r>
              <a:rPr lang="en-US" dirty="0"/>
              <a:t>What command can you use to rebuild most performance counters?</a:t>
            </a:r>
          </a:p>
        </p:txBody>
      </p:sp>
      <p:sp>
        <p:nvSpPr>
          <p:cNvPr id="2" name="Title 1"/>
          <p:cNvSpPr>
            <a:spLocks noGrp="1"/>
          </p:cNvSpPr>
          <p:nvPr>
            <p:ph type="title"/>
          </p:nvPr>
        </p:nvSpPr>
        <p:spPr/>
        <p:txBody>
          <a:bodyPr/>
          <a:lstStyle/>
          <a:p>
            <a:r>
              <a:rPr lang="en-US">
                <a:solidFill>
                  <a:schemeClr val="accent3"/>
                </a:solidFill>
              </a:rPr>
              <a:t>Knowledge </a:t>
            </a:r>
            <a:r>
              <a:rPr lang="en-US" dirty="0">
                <a:solidFill>
                  <a:schemeClr val="accent3"/>
                </a:solidFill>
              </a:rPr>
              <a:t>Check</a:t>
            </a:r>
            <a:endParaRPr lang="en-US" sz="3922" dirty="0">
              <a:solidFill>
                <a:schemeClr val="accent3"/>
              </a:solidFill>
            </a:endParaRPr>
          </a:p>
        </p:txBody>
      </p:sp>
    </p:spTree>
    <p:extLst>
      <p:ext uri="{BB962C8B-B14F-4D97-AF65-F5344CB8AC3E}">
        <p14:creationId xmlns:p14="http://schemas.microsoft.com/office/powerpoint/2010/main" val="1912956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name="HIDDEN - Slide1456">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132E6D-A6EE-402B-895A-D0B053AB702A}"/>
              </a:ext>
            </a:extLst>
          </p:cNvPr>
          <p:cNvSpPr>
            <a:spLocks noGrp="1"/>
          </p:cNvSpPr>
          <p:nvPr>
            <p:ph type="title"/>
          </p:nvPr>
        </p:nvSpPr>
        <p:spPr/>
        <p:txBody>
          <a:bodyPr wrap="square"/>
          <a:lstStyle/>
          <a:p>
            <a:r>
              <a:rPr lang="en-US"/>
              <a:t>Performance Monitor Trending</a:t>
            </a:r>
            <a:endParaRPr lang="en-US" dirty="0"/>
          </a:p>
        </p:txBody>
      </p:sp>
    </p:spTree>
    <p:extLst>
      <p:ext uri="{BB962C8B-B14F-4D97-AF65-F5344CB8AC3E}">
        <p14:creationId xmlns:p14="http://schemas.microsoft.com/office/powerpoint/2010/main" val="3527539632"/>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name="HIDDEN - Slide1457">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BC6F63-616D-478D-A91D-8B071350BF64}"/>
              </a:ext>
            </a:extLst>
          </p:cNvPr>
          <p:cNvSpPr>
            <a:spLocks noGrp="1"/>
          </p:cNvSpPr>
          <p:nvPr>
            <p:ph type="title"/>
          </p:nvPr>
        </p:nvSpPr>
        <p:spPr/>
        <p:txBody>
          <a:bodyPr/>
          <a:lstStyle/>
          <a:p>
            <a:r>
              <a:rPr lang="en-US"/>
              <a:t>Manage Trending</a:t>
            </a:r>
            <a:endParaRPr lang="en-US" dirty="0"/>
          </a:p>
        </p:txBody>
      </p:sp>
    </p:spTree>
    <p:extLst>
      <p:ext uri="{BB962C8B-B14F-4D97-AF65-F5344CB8AC3E}">
        <p14:creationId xmlns:p14="http://schemas.microsoft.com/office/powerpoint/2010/main" val="3614058559"/>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type="body" sz="quarter" idx="10"/>
          </p:nvPr>
        </p:nvSpPr>
        <p:spPr/>
        <p:txBody>
          <a:bodyPr/>
          <a:lstStyle/>
          <a:p>
            <a:r>
              <a:rPr lang="en-US" dirty="0"/>
              <a:t>Resource leaks can be graphed as upward trends</a:t>
            </a:r>
          </a:p>
        </p:txBody>
      </p:sp>
      <p:sp>
        <p:nvSpPr>
          <p:cNvPr id="2" name="Title 1"/>
          <p:cNvSpPr>
            <a:spLocks noGrp="1"/>
          </p:cNvSpPr>
          <p:nvPr>
            <p:ph type="title"/>
          </p:nvPr>
        </p:nvSpPr>
        <p:spPr/>
        <p:txBody>
          <a:bodyPr/>
          <a:lstStyle/>
          <a:p>
            <a:r>
              <a:rPr lang="en-US" dirty="0"/>
              <a:t>Upward Trends</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6060" y="1876547"/>
            <a:ext cx="6998295" cy="4144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676295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ule_Template.potx" id="{7B3C912D-A84D-4C5E-A432-91CEDEA2F1C6}" vid="{539E249E-E621-4482-85BE-A40976C347BA}"/>
    </a:ext>
  </a:ext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ule_Template.potx" id="{7B3C912D-A84D-4C5E-A432-91CEDEA2F1C6}" vid="{1FDDEE9B-AA16-43BF-9BF0-B2817731548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VariableListDefinition name="AD_HOC" displayName="AD_HOC" id="e73663fd-583a-46cf-b454-f50b6ff6b8e2" isdomainofvalue="False" dataSourceId="937ac1d4-3474-45ca-a32e-e5433404fa4e">
  <Variable name="TITLE" type="STRING" dataFieldId="2bb1dc8b-4ca5-44ba-bd6b-6e2074c3a8e8"/>
</VariableListDefinition>
</file>

<file path=customXml/item10.xml><?xml version="1.0" encoding="utf-8"?>
<VariableListDefinition name="System" displayName="System" id="ccce8b41-6907-4088-86ec-70292f1fa508" isdomainofvalue="False" dataSourceId="2ad44f2b-1165-48e0-8ad1-841317f73e54"/>
</file>

<file path=customXml/item11.xml><?xml version="1.0" encoding="utf-8"?>
<VariableList UniqueId="ccce8b41-6907-4088-86ec-70292f1fa508" Name="System" ContentType="XML" MajorVersion="0" MinorVersion="1" isLocalCopy="False" IsBaseObject="False" DataSourceId="2ad44f2b-1165-48e0-8ad1-841317f73e54" DataSourceMajorVersion="0" DataSourceMinorVersion="1"/>
</file>

<file path=customXml/item12.xml><?xml version="1.0" encoding="utf-8"?>
<DataSourceInfo>
  <Id>2ad44f2b-1165-48e0-8ad1-841317f73e54</Id>
  <MajorVersion>0</MajorVersion>
  <MinorVersion>1</MinorVersion>
  <DataSourceType>System</DataSourceType>
  <Name>System</Name>
  <Description/>
  <Filter/>
  <DataFields/>
</DataSourceInfo>
</file>

<file path=customXml/item13.xml><?xml version="1.0" encoding="utf-8"?>
<DataSourceMapping>
  <Id>95f55585-986c-44bc-afef-82643a1b65b5</Id>
  <Name>EXPRESSION_VARIABLE_MAPPING</Name>
  <TargetDataSource>2ad44f2b-1165-48e0-8ad1-841317f73e54</TargetDataSource>
  <SourceType>XML File</SourceType>
  <IsReadOnly>false</IsReadOnly>
  <SalesforceOrganizationId>00000000-0000-0000-0000-000000000000</SalesforceOrganizationId>
  <SalesforceOrganizationName/>
  <SalesforceApiVersion/>
  <Properties/>
  <RawMappings/>
  <DesignTimeProperties/>
</DataSourceMapping>
</file>

<file path=customXml/item14.xml><?xml version="1.0" encoding="utf-8"?>
<VariableListCustXmlRels>
  <VariableListCustXmlRel variableListName="AD_HOC">
    <VariableListDefCustXmlId>{4FE0B23A-F9C7-4FCD-9515-AF5708A18414}</VariableListDefCustXmlId>
    <LibraryMetadataCustXmlId>{B5C9F0ED-51A6-4B65-9E42-91F287565C48}</LibraryMetadataCustXmlId>
    <DataSourceInfoCustXmlId>{6E97635F-AE7F-4840-B672-07E2108F6A83}</DataSourceInfoCustXmlId>
    <DataSourceMappingCustXmlId>{7D09E647-25BB-411D-95FE-0895642CA443}</DataSourceMappingCustXmlId>
    <SdmcCustXmlId>{6553DCB8-7EEF-42EB-8490-F0D61BE00CBC}</SdmcCustXmlId>
  </VariableListCustXmlRel>
  <VariableListCustXmlRel variableListName="Computed">
    <VariableListDefCustXmlId>{F7D4FBFE-3D86-4D71-8478-ED86CE997FEB}</VariableListDefCustXmlId>
    <LibraryMetadataCustXmlId>{758B709D-8DA0-41CD-98E1-134B1D8F9E28}</LibraryMetadataCustXmlId>
    <DataSourceInfoCustXmlId>{E75F1402-734E-4AFF-A2F4-C79DC6FBEDDF}</DataSourceInfoCustXmlId>
    <DataSourceMappingCustXmlId>{C8157D4B-0979-4C0A-BD45-188D72146012}</DataSourceMappingCustXmlId>
  </VariableListCustXmlRel>
  <VariableListCustXmlRel variableListName="System">
    <VariableListDefCustXmlId>{01BE21F5-11D9-4FC5-8177-079437527A8D}</VariableListDefCustXmlId>
    <LibraryMetadataCustXmlId>{EA167EB8-4386-4BCB-A95A-0F79C3EEA926}</LibraryMetadataCustXmlId>
    <DataSourceInfoCustXmlId>{CDE390FC-3E7C-4D08-9F7C-8D1F78BB36D7}</DataSourceInfoCustXmlId>
    <DataSourceMappingCustXmlId>{FFAE1FE5-95D3-4151-8007-507B87196DF7}</DataSourceMappingCustXmlId>
  </VariableListCustXmlRel>
</VariableListCustXmlRels>
</file>

<file path=customXml/item15.xml><?xml version="1.0" encoding="utf-8"?>
<AllExternalAdhocVariableMappings/>
</file>

<file path=customXml/item16.xml><?xml version="1.0" encoding="utf-8"?>
<ct:contentTypeSchema xmlns:ct="http://schemas.microsoft.com/office/2006/metadata/contentType" xmlns:ma="http://schemas.microsoft.com/office/2006/metadata/properties/metaAttributes" ct:_="" ma:_="" ma:contentTypeName="Document" ma:contentTypeID="0x010100672BF0AD2AB49B408B985190171F7322" ma:contentTypeVersion="13" ma:contentTypeDescription="Create a new document." ma:contentTypeScope="" ma:versionID="2f767a14c568ab284617c635207a492d">
  <xsd:schema xmlns:xsd="http://www.w3.org/2001/XMLSchema" xmlns:xs="http://www.w3.org/2001/XMLSchema" xmlns:p="http://schemas.microsoft.com/office/2006/metadata/properties" xmlns:ns2="17d67a9f-373f-45be-b9c2-a759827fe65a" xmlns:ns3="40a30fe5-3c91-48c8-b277-cba3a67671ec" targetNamespace="http://schemas.microsoft.com/office/2006/metadata/properties" ma:root="true" ma:fieldsID="deee9fa819f3ee1a96444de47edf25a0" ns2:_="" ns3:_="">
    <xsd:import namespace="17d67a9f-373f-45be-b9c2-a759827fe65a"/>
    <xsd:import namespace="40a30fe5-3c91-48c8-b277-cba3a67671e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DateTaken" minOccurs="0"/>
                <xsd:element ref="ns2:MediaServiceEventHashCode" minOccurs="0"/>
                <xsd:element ref="ns2:MediaServiceGenerationTime" minOccurs="0"/>
                <xsd:element ref="ns2:MediaServiceAutoTags"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d67a9f-373f-45be-b9c2-a759827fe65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a30fe5-3c91-48c8-b277-cba3a67671ec"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7.xml><?xml version="1.0" encoding="utf-8"?>
<?mso-contentType ?>
<FormTemplates xmlns="http://schemas.microsoft.com/sharepoint/v3/contenttype/forms">
  <Display>DocumentLibraryForm</Display>
  <Edit>DocumentLibraryForm</Edit>
  <New>DocumentLibraryForm</New>
</FormTemplates>
</file>

<file path=customXml/item18.xml><?xml version="1.0" encoding="utf-8"?>
<p:properties xmlns:p="http://schemas.microsoft.com/office/2006/metadata/properties" xmlns:xsi="http://www.w3.org/2001/XMLSchema-instance" xmlns:pc="http://schemas.microsoft.com/office/infopath/2007/PartnerControls">
  <documentManagement>
    <MediaServiceKeyPoints xmlns="17d67a9f-373f-45be-b9c2-a759827fe65a" xsi:nil="true"/>
  </documentManagement>
</p:properties>
</file>

<file path=customXml/item2.xml><?xml version="1.0" encoding="utf-8"?>
<VariableList UniqueId="e73663fd-583a-46cf-b454-f50b6ff6b8e2" Name="AD_HOC" ContentType="XML" MajorVersion="0" MinorVersion="1" isLocalCopy="False" IsBaseObject="False" DataSourceId="937ac1d4-3474-45ca-a32e-e5433404fa4e" DataSourceMajorVersion="0" DataSourceMinorVersion="1"/>
</file>

<file path=customXml/item3.xml><?xml version="1.0" encoding="utf-8"?>
<DataSourceInfo>
  <Id>937ac1d4-3474-45ca-a32e-e5433404fa4e</Id>
  <MajorVersion>0</MajorVersion>
  <MinorVersion>1</MinorVersion>
  <DataSourceType>Ad_Hoc</DataSourceType>
  <Name>AD_HOC</Name>
  <Description/>
  <Filter/>
  <DataFields>
    <FieldInfo>
      <Id>2bb1dc8b-4ca5-44ba-bd6b-6e2074c3a8e8</Id>
      <Name>TITLE</Name>
      <Description/>
      <ExpressionString/>
      <FieldType>System.String</FieldType>
      <Filter/>
      <DefaultValue/>
      <IsInputParameter>false</IsInputParameter>
      <IsInputMultipleValues>false</IsInputMultipleValues>
      <IncludeInRecordSelector>true</IncludeInRecordSelector>
      <IsRepeating>false</IsRepeating>
      <IsKeyField>false</IsKeyField>
      <Required>false</Required>
      <NativeSourceType>String</NativeSourceType>
      <MaxLength>0</MaxLength>
      <DynamicDomainOfValueSourceId/>
      <TrimEmptyRows>false</TrimEmptyRows>
      <CanIncludeInModel>true</CanIncludeInModel>
      <IncludeInModel>true</IncludeInModel>
      <IsPartial>false</IsPartial>
      <IsValid>true</IsValid>
      <NativeFieldMapping/>
      <OriginalName>TITLE</OriginalName>
      <ValidationMessage/>
    </FieldInfo>
  </DataFields>
</DataSourceInfo>
</file>

<file path=customXml/item4.xml><?xml version="1.0" encoding="utf-8"?>
<DataSourceMapping>
  <Id>2826472b-07c5-4f71-915d-26c2782d4206</Id>
  <Name>AD_HOC_MAPPING</Name>
  <TargetDataSource>937ac1d4-3474-45ca-a32e-e5433404fa4e</TargetDataSource>
  <SourceType>XML File</SourceType>
  <IsReadOnly>false</IsReadOnly>
  <SalesforceOrganizationId>00000000-0000-0000-0000-000000000000</SalesforceOrganizationId>
  <SalesforceOrganizationName/>
  <SalesforceApiVersion/>
  <Properties>
    <Property Name="RecordSeperator" Value="SampleData/DataRecord"/>
  </Properties>
  <RawMappings>
    <RawMapping DataFieldId="2bb1dc8b-4ca5-44ba-bd6b-6e2074c3a8e8" Mapping="DataRecord/TITLE"/>
  </RawMappings>
  <DesignTimeProperties/>
</DataSourceMapping>
</file>

<file path=customXml/item5.xml><?xml version="1.0" encoding="utf-8"?>
<SourceDataModel Name="AD_HOC" TargetDataSourceId="937ac1d4-3474-45ca-a32e-e5433404fa4e"/>
</file>

<file path=customXml/item6.xml><?xml version="1.0" encoding="utf-8"?>
<VariableListDefinition name="Computed" displayName="Computed" id="fafbc40a-108c-4851-a988-76a7f9462de3" isdomainofvalue="False" dataSourceId="ec1a8586-1e4d-4ff8-aab7-1f92ecd8d16b"/>
</file>

<file path=customXml/item7.xml><?xml version="1.0" encoding="utf-8"?>
<VariableList UniqueId="fafbc40a-108c-4851-a988-76a7f9462de3" Name="Computed" ContentType="XML" MajorVersion="0" MinorVersion="1" isLocalCopy="False" IsBaseObject="False" DataSourceId="ec1a8586-1e4d-4ff8-aab7-1f92ecd8d16b" DataSourceMajorVersion="0" DataSourceMinorVersion="1"/>
</file>

<file path=customXml/item8.xml><?xml version="1.0" encoding="utf-8"?>
<DataSourceInfo>
  <Id>ec1a8586-1e4d-4ff8-aab7-1f92ecd8d16b</Id>
  <MajorVersion>0</MajorVersion>
  <MinorVersion>1</MinorVersion>
  <DataSourceType>Expression</DataSourceType>
  <Name>Computed</Name>
  <Description/>
  <Filter/>
  <DataFields/>
</DataSourceInfo>
</file>

<file path=customXml/item9.xml><?xml version="1.0" encoding="utf-8"?>
<DataSourceMapping>
  <Id>ec6a66f8-9364-4426-ba3c-de202004eff7</Id>
  <Name>EXPRESSION_VARIABLE_MAPPING</Name>
  <TargetDataSource>ec1a8586-1e4d-4ff8-aab7-1f92ecd8d16b</TargetDataSource>
  <SourceType>XML File</SourceType>
  <IsReadOnly>false</IsReadOnly>
  <SalesforceOrganizationId>00000000-0000-0000-0000-000000000000</SalesforceOrganizationId>
  <SalesforceOrganizationName/>
  <SalesforceApiVersion/>
  <Properties/>
  <RawMappings/>
  <DesignTimeProperties/>
</DataSourceMapping>
</file>

<file path=customXml/itemProps1.xml><?xml version="1.0" encoding="utf-8"?>
<ds:datastoreItem xmlns:ds="http://schemas.openxmlformats.org/officeDocument/2006/customXml" ds:itemID="{4FE0B23A-F9C7-4FCD-9515-AF5708A18414}">
  <ds:schemaRefs/>
</ds:datastoreItem>
</file>

<file path=customXml/itemProps10.xml><?xml version="1.0" encoding="utf-8"?>
<ds:datastoreItem xmlns:ds="http://schemas.openxmlformats.org/officeDocument/2006/customXml" ds:itemID="{01BE21F5-11D9-4FC5-8177-079437527A8D}">
  <ds:schemaRefs/>
</ds:datastoreItem>
</file>

<file path=customXml/itemProps11.xml><?xml version="1.0" encoding="utf-8"?>
<ds:datastoreItem xmlns:ds="http://schemas.openxmlformats.org/officeDocument/2006/customXml" ds:itemID="{EA167EB8-4386-4BCB-A95A-0F79C3EEA926}">
  <ds:schemaRefs/>
</ds:datastoreItem>
</file>

<file path=customXml/itemProps12.xml><?xml version="1.0" encoding="utf-8"?>
<ds:datastoreItem xmlns:ds="http://schemas.openxmlformats.org/officeDocument/2006/customXml" ds:itemID="{CDE390FC-3E7C-4D08-9F7C-8D1F78BB36D7}">
  <ds:schemaRefs/>
</ds:datastoreItem>
</file>

<file path=customXml/itemProps13.xml><?xml version="1.0" encoding="utf-8"?>
<ds:datastoreItem xmlns:ds="http://schemas.openxmlformats.org/officeDocument/2006/customXml" ds:itemID="{FFAE1FE5-95D3-4151-8007-507B87196DF7}">
  <ds:schemaRefs/>
</ds:datastoreItem>
</file>

<file path=customXml/itemProps14.xml><?xml version="1.0" encoding="utf-8"?>
<ds:datastoreItem xmlns:ds="http://schemas.openxmlformats.org/officeDocument/2006/customXml" ds:itemID="{D291AEEF-B131-47E1-BC42-9089BA455EBA}">
  <ds:schemaRefs/>
</ds:datastoreItem>
</file>

<file path=customXml/itemProps15.xml><?xml version="1.0" encoding="utf-8"?>
<ds:datastoreItem xmlns:ds="http://schemas.openxmlformats.org/officeDocument/2006/customXml" ds:itemID="{8DC8E1C4-742F-48D6-B218-15C1BC62ECE7}">
  <ds:schemaRefs/>
</ds:datastoreItem>
</file>

<file path=customXml/itemProps16.xml><?xml version="1.0" encoding="utf-8"?>
<ds:datastoreItem xmlns:ds="http://schemas.openxmlformats.org/officeDocument/2006/customXml" ds:itemID="{68C70068-14BB-4C27-A5E0-3CBE8FCDA1E0}"/>
</file>

<file path=customXml/itemProps17.xml><?xml version="1.0" encoding="utf-8"?>
<ds:datastoreItem xmlns:ds="http://schemas.openxmlformats.org/officeDocument/2006/customXml" ds:itemID="{8397ED00-30F0-4E78-848B-B3B4C3037FAF}"/>
</file>

<file path=customXml/itemProps18.xml><?xml version="1.0" encoding="utf-8"?>
<ds:datastoreItem xmlns:ds="http://schemas.openxmlformats.org/officeDocument/2006/customXml" ds:itemID="{4CB81814-8186-48BA-A4E3-EA3CB4B752FB}"/>
</file>

<file path=customXml/itemProps2.xml><?xml version="1.0" encoding="utf-8"?>
<ds:datastoreItem xmlns:ds="http://schemas.openxmlformats.org/officeDocument/2006/customXml" ds:itemID="{B5C9F0ED-51A6-4B65-9E42-91F287565C48}">
  <ds:schemaRefs/>
</ds:datastoreItem>
</file>

<file path=customXml/itemProps3.xml><?xml version="1.0" encoding="utf-8"?>
<ds:datastoreItem xmlns:ds="http://schemas.openxmlformats.org/officeDocument/2006/customXml" ds:itemID="{6E97635F-AE7F-4840-B672-07E2108F6A83}">
  <ds:schemaRefs/>
</ds:datastoreItem>
</file>

<file path=customXml/itemProps4.xml><?xml version="1.0" encoding="utf-8"?>
<ds:datastoreItem xmlns:ds="http://schemas.openxmlformats.org/officeDocument/2006/customXml" ds:itemID="{7D09E647-25BB-411D-95FE-0895642CA443}">
  <ds:schemaRefs/>
</ds:datastoreItem>
</file>

<file path=customXml/itemProps5.xml><?xml version="1.0" encoding="utf-8"?>
<ds:datastoreItem xmlns:ds="http://schemas.openxmlformats.org/officeDocument/2006/customXml" ds:itemID="{6553DCB8-7EEF-42EB-8490-F0D61BE00CBC}">
  <ds:schemaRefs/>
</ds:datastoreItem>
</file>

<file path=customXml/itemProps6.xml><?xml version="1.0" encoding="utf-8"?>
<ds:datastoreItem xmlns:ds="http://schemas.openxmlformats.org/officeDocument/2006/customXml" ds:itemID="{F7D4FBFE-3D86-4D71-8478-ED86CE997FEB}">
  <ds:schemaRefs/>
</ds:datastoreItem>
</file>

<file path=customXml/itemProps7.xml><?xml version="1.0" encoding="utf-8"?>
<ds:datastoreItem xmlns:ds="http://schemas.openxmlformats.org/officeDocument/2006/customXml" ds:itemID="{758B709D-8DA0-41CD-98E1-134B1D8F9E28}">
  <ds:schemaRefs/>
</ds:datastoreItem>
</file>

<file path=customXml/itemProps8.xml><?xml version="1.0" encoding="utf-8"?>
<ds:datastoreItem xmlns:ds="http://schemas.openxmlformats.org/officeDocument/2006/customXml" ds:itemID="{E75F1402-734E-4AFF-A2F4-C79DC6FBEDDF}">
  <ds:schemaRefs/>
</ds:datastoreItem>
</file>

<file path=customXml/itemProps9.xml><?xml version="1.0" encoding="utf-8"?>
<ds:datastoreItem xmlns:ds="http://schemas.openxmlformats.org/officeDocument/2006/customXml" ds:itemID="{C8157D4B-0979-4C0A-BD45-188D72146012}">
  <ds:schemaRefs/>
</ds:datastoreItem>
</file>

<file path=docProps/app.xml><?xml version="1.0" encoding="utf-8"?>
<Properties xmlns="http://schemas.openxmlformats.org/officeDocument/2006/extended-properties" xmlns:vt="http://schemas.openxmlformats.org/officeDocument/2006/docPropsVTypes">
  <Template>Module_Template</Template>
  <TotalTime>3</TotalTime>
  <Words>11474</Words>
  <Application>Microsoft Office PowerPoint</Application>
  <PresentationFormat>Widescreen</PresentationFormat>
  <Paragraphs>898</Paragraphs>
  <Slides>123</Slides>
  <Notes>123</Notes>
  <HiddenSlides>1</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123</vt:i4>
      </vt:variant>
    </vt:vector>
  </HeadingPairs>
  <TitlesOfParts>
    <vt:vector size="134" baseType="lpstr">
      <vt:lpstr>Arial</vt:lpstr>
      <vt:lpstr>Arial Narrow</vt:lpstr>
      <vt:lpstr>Calibri</vt:lpstr>
      <vt:lpstr>Calibri Light</vt:lpstr>
      <vt:lpstr>Consolas</vt:lpstr>
      <vt:lpstr>Segoe UI</vt:lpstr>
      <vt:lpstr>Segoe UI Light</vt:lpstr>
      <vt:lpstr>Segoe UI Semibold</vt:lpstr>
      <vt:lpstr>Wingdings</vt:lpstr>
      <vt:lpstr>WHITE TEMPLATE</vt:lpstr>
      <vt:lpstr>COLOR TEMPLATE</vt:lpstr>
      <vt:lpstr>WorkshopPLUS - Windows Server: Vital Signs Part 1</vt:lpstr>
      <vt:lpstr>Disclaimer</vt:lpstr>
      <vt:lpstr>Introduction to Performance Monitor</vt:lpstr>
      <vt:lpstr>Performance Monitor</vt:lpstr>
      <vt:lpstr>Learnings covered in this Unit</vt:lpstr>
      <vt:lpstr>Start and add-remove Counter</vt:lpstr>
      <vt:lpstr>Introduction to Performance Monitor</vt:lpstr>
      <vt:lpstr>Start Performance Monitor</vt:lpstr>
      <vt:lpstr>Add Counters</vt:lpstr>
      <vt:lpstr>Add Counters</vt:lpstr>
      <vt:lpstr>Show a Counter Description</vt:lpstr>
      <vt:lpstr>Reading the Counter Path</vt:lpstr>
      <vt:lpstr>Remove Counters</vt:lpstr>
      <vt:lpstr>PowerPoint Presentation</vt:lpstr>
      <vt:lpstr>Manipulations with counters</vt:lpstr>
      <vt:lpstr>Show or Hide the Console Tree</vt:lpstr>
      <vt:lpstr>Highlight a Counter</vt:lpstr>
      <vt:lpstr>Adjusting the Time Range</vt:lpstr>
      <vt:lpstr>The Last, Min, Avg, and Max values in the Graph</vt:lpstr>
      <vt:lpstr>Change the Scale Multiplier of the Graph</vt:lpstr>
      <vt:lpstr>Automatically Set the Scale Multiplier</vt:lpstr>
      <vt:lpstr>Automatically Set the Scale Multiplier</vt:lpstr>
      <vt:lpstr>Change the Vertical Scale of the Graph</vt:lpstr>
      <vt:lpstr>Change the Display of a Single Counter</vt:lpstr>
      <vt:lpstr>PowerPoint Presentation</vt:lpstr>
      <vt:lpstr>Counter views</vt:lpstr>
      <vt:lpstr>View as a Histogram</vt:lpstr>
      <vt:lpstr>View as a Report</vt:lpstr>
      <vt:lpstr>The _Total Counter Instance</vt:lpstr>
      <vt:lpstr>Add Process IDs (PIDs) to Names of Instances</vt:lpstr>
      <vt:lpstr>PowerPoint Presentation</vt:lpstr>
      <vt:lpstr>Knowledge Check</vt:lpstr>
      <vt:lpstr>Manage Perfmon Logs from the GUI</vt:lpstr>
      <vt:lpstr>Learnings covered in this Unit</vt:lpstr>
      <vt:lpstr>Creating a  Counter  log</vt:lpstr>
      <vt:lpstr>Creating a Counter Log by Using Data Collector Sets</vt:lpstr>
      <vt:lpstr>Creating a Manual Counter Log</vt:lpstr>
      <vt:lpstr>Creating a Counter Log by Using a Template</vt:lpstr>
      <vt:lpstr>Creating a Counter Log by Using a Template</vt:lpstr>
      <vt:lpstr>PowerPoint Presentation</vt:lpstr>
      <vt:lpstr>Counter Log Templates</vt:lpstr>
      <vt:lpstr>Counter Log Templates Provided</vt:lpstr>
      <vt:lpstr>Saving a Data Collector Set Template</vt:lpstr>
      <vt:lpstr>Counter Tuning HDD Consumption and Impact of Data Capturing</vt:lpstr>
      <vt:lpstr>Managing Data Consumption of the Hard Drive </vt:lpstr>
      <vt:lpstr>Starting/Stopping a Counter Log</vt:lpstr>
      <vt:lpstr>Considerations for Selecting Counters</vt:lpstr>
      <vt:lpstr>Impact of Capturing Counter Data</vt:lpstr>
      <vt:lpstr>PowerPoint Presentation</vt:lpstr>
      <vt:lpstr>Tuning Log File Fomrat and Sample Interval</vt:lpstr>
      <vt:lpstr>Selecting the Counter Log File Format</vt:lpstr>
      <vt:lpstr>Capture File Formats</vt:lpstr>
      <vt:lpstr>Capture File Formats (continued)</vt:lpstr>
      <vt:lpstr>Selecting the Sample Interval</vt:lpstr>
      <vt:lpstr>Choosing a Sample Interval</vt:lpstr>
      <vt:lpstr>PowerPoint Presentation</vt:lpstr>
      <vt:lpstr>Scheduling a Counter Log</vt:lpstr>
      <vt:lpstr>Scheduling a Counter Log</vt:lpstr>
      <vt:lpstr>File Sizes of Counter Logs</vt:lpstr>
      <vt:lpstr>Circular Log File</vt:lpstr>
      <vt:lpstr>Creating a Circular Log File</vt:lpstr>
      <vt:lpstr>Loading a Counter Log</vt:lpstr>
      <vt:lpstr>Loading a Counter Log</vt:lpstr>
      <vt:lpstr>Local vs. Remote Data Collection</vt:lpstr>
      <vt:lpstr>PowerPoint Presentation</vt:lpstr>
      <vt:lpstr>Knowledge Check</vt:lpstr>
      <vt:lpstr>Manage Perfmon Logs from the command Line</vt:lpstr>
      <vt:lpstr>Learnings covered in this Unit</vt:lpstr>
      <vt:lpstr>Intro Parameters for Logman and Log creation</vt:lpstr>
      <vt:lpstr>Use logman.exe</vt:lpstr>
      <vt:lpstr>Use the Common Parameters for logman.exe</vt:lpstr>
      <vt:lpstr>Create a Log by Specifying the Counters</vt:lpstr>
      <vt:lpstr>Create a Log by Using a Text File</vt:lpstr>
      <vt:lpstr>Create the Template File by Using typeperf.exe</vt:lpstr>
      <vt:lpstr>Popular Role Templates are Provided</vt:lpstr>
      <vt:lpstr>PowerPoint Presentation</vt:lpstr>
      <vt:lpstr>Create a remote log and working with collector sets</vt:lpstr>
      <vt:lpstr>Create a Log on a Remote Computer</vt:lpstr>
      <vt:lpstr>Installing and Starting a Logman Capture</vt:lpstr>
      <vt:lpstr>Query the Data Collector Sets</vt:lpstr>
      <vt:lpstr>Automated Log Start After a Reboot</vt:lpstr>
      <vt:lpstr>Demonstration</vt:lpstr>
      <vt:lpstr>PowerPoint Presentation</vt:lpstr>
      <vt:lpstr>Repairing Counters</vt:lpstr>
      <vt:lpstr>Rebuild, Load, or Unload Counters</vt:lpstr>
      <vt:lpstr>Detect a Corrupt Counter</vt:lpstr>
      <vt:lpstr>Rebuild a Corrupt Counter</vt:lpstr>
      <vt:lpstr>Use lodctr.exe and unlodctr.exe to Rebuild Counters</vt:lpstr>
      <vt:lpstr>Create a New Log From a Current One</vt:lpstr>
      <vt:lpstr>Introduction to relog.exe</vt:lpstr>
      <vt:lpstr>Use the Common Parameters for relog.exe</vt:lpstr>
      <vt:lpstr>How to Extract Good Data From a Corrupted Capture</vt:lpstr>
      <vt:lpstr>How to Extract Good Data From a Corrupted Capture</vt:lpstr>
      <vt:lpstr>Demonstration</vt:lpstr>
      <vt:lpstr>PowerPoint Presentation</vt:lpstr>
      <vt:lpstr>Knowledge Check</vt:lpstr>
      <vt:lpstr>Performance Monitor Trending</vt:lpstr>
      <vt:lpstr>Manage Trending</vt:lpstr>
      <vt:lpstr>Upward Trends</vt:lpstr>
      <vt:lpstr>Downward Trends</vt:lpstr>
      <vt:lpstr>Crossing a Threshold</vt:lpstr>
      <vt:lpstr>Inverse Relationships</vt:lpstr>
      <vt:lpstr>Sympathetic Counters Charts</vt:lpstr>
      <vt:lpstr>Comparing Multiple Perfmon Captures</vt:lpstr>
      <vt:lpstr>PowerPoint Presentation</vt:lpstr>
      <vt:lpstr>Perfmon error handling</vt:lpstr>
      <vt:lpstr>Interpretation of Errors</vt:lpstr>
      <vt:lpstr>Common Chart Interpretation Errors</vt:lpstr>
      <vt:lpstr>Upward Trend vs. Daily Work Loads</vt:lpstr>
      <vt:lpstr>Counter Charted Appears to Have a Value of 100</vt:lpstr>
      <vt:lpstr>Counter Charted Appears to Have a Value of 0</vt:lpstr>
      <vt:lpstr>No Data Appears on the Chart</vt:lpstr>
      <vt:lpstr>Quick Unzooming</vt:lpstr>
      <vt:lpstr>Not Understanding the Counter You Graphed</vt:lpstr>
      <vt:lpstr>Scaling: The Art of Telling a Story</vt:lpstr>
      <vt:lpstr>Scaling: The Art of Telling a Story</vt:lpstr>
      <vt:lpstr>Scaling: The Art of Telling a Story</vt:lpstr>
      <vt:lpstr>PowerPoint Presentation</vt:lpstr>
      <vt:lpstr>Appendix</vt:lpstr>
      <vt:lpstr>Additional information</vt:lpstr>
      <vt:lpstr>Counter Collection on 32-bit and 64-bit Clients</vt:lpstr>
      <vt:lpstr>Counter Collection on 32-bit and 64-bit Clients</vt:lpstr>
      <vt:lpstr>Microsoft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WorkshopPLUS - Windows Server: Vital Signs Part 1</dc:title>
  <dc:creator>Devid Treuling</dc:creator>
  <cp:lastModifiedBy>Devid Treuling</cp:lastModifiedBy>
  <cp:revision>3</cp:revision>
  <dcterms:created xsi:type="dcterms:W3CDTF">2018-12-21T17:23:36Z</dcterms:created>
  <dcterms:modified xsi:type="dcterms:W3CDTF">2018-12-21T17:26:51Z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devidt@microsoft.com</vt:lpwstr>
  </property>
  <property fmtid="{D5CDD505-2E9C-101B-9397-08002B2CF9AE}" pid="5" name="MSIP_Label_f42aa342-8706-4288-bd11-ebb85995028c_SetDate">
    <vt:lpwstr>2018-12-21T17:26:15.8967387Z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0x010100672BF0AD2AB49B408B985190171F7322</vt:lpwstr>
  </property>
</Properties>
</file>